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bookmarkIdSeed="6">
  <p:sldMasterIdLst>
    <p:sldMasterId id="2147483648" r:id="rId1"/>
    <p:sldMasterId id="2147483665" r:id="rId2"/>
  </p:sldMasterIdLst>
  <p:notesMasterIdLst>
    <p:notesMasterId r:id="rId68"/>
  </p:notesMasterIdLst>
  <p:handoutMasterIdLst>
    <p:handoutMasterId r:id="rId69"/>
  </p:handoutMasterIdLst>
  <p:sldIdLst>
    <p:sldId id="256" r:id="rId3"/>
    <p:sldId id="452" r:id="rId4"/>
    <p:sldId id="285" r:id="rId5"/>
    <p:sldId id="384" r:id="rId6"/>
    <p:sldId id="587" r:id="rId7"/>
    <p:sldId id="641" r:id="rId8"/>
    <p:sldId id="459" r:id="rId9"/>
    <p:sldId id="460" r:id="rId10"/>
    <p:sldId id="557" r:id="rId11"/>
    <p:sldId id="340" r:id="rId12"/>
    <p:sldId id="635" r:id="rId13"/>
    <p:sldId id="594" r:id="rId14"/>
    <p:sldId id="464" r:id="rId15"/>
    <p:sldId id="341" r:id="rId16"/>
    <p:sldId id="516" r:id="rId17"/>
    <p:sldId id="474" r:id="rId18"/>
    <p:sldId id="596" r:id="rId19"/>
    <p:sldId id="597" r:id="rId20"/>
    <p:sldId id="563" r:id="rId21"/>
    <p:sldId id="642" r:id="rId22"/>
    <p:sldId id="598" r:id="rId23"/>
    <p:sldId id="549" r:id="rId24"/>
    <p:sldId id="643" r:id="rId25"/>
    <p:sldId id="599" r:id="rId26"/>
    <p:sldId id="522" r:id="rId27"/>
    <p:sldId id="462" r:id="rId28"/>
    <p:sldId id="529" r:id="rId29"/>
    <p:sldId id="605" r:id="rId30"/>
    <p:sldId id="320" r:id="rId31"/>
    <p:sldId id="322" r:id="rId32"/>
    <p:sldId id="606" r:id="rId33"/>
    <p:sldId id="607" r:id="rId34"/>
    <p:sldId id="608" r:id="rId35"/>
    <p:sldId id="644" r:id="rId36"/>
    <p:sldId id="600" r:id="rId37"/>
    <p:sldId id="402" r:id="rId38"/>
    <p:sldId id="609" r:id="rId39"/>
    <p:sldId id="640" r:id="rId40"/>
    <p:sldId id="611" r:id="rId41"/>
    <p:sldId id="613" r:id="rId42"/>
    <p:sldId id="610" r:id="rId43"/>
    <p:sldId id="398" r:id="rId44"/>
    <p:sldId id="614" r:id="rId45"/>
    <p:sldId id="639" r:id="rId46"/>
    <p:sldId id="619" r:id="rId47"/>
    <p:sldId id="612" r:id="rId48"/>
    <p:sldId id="592" r:id="rId49"/>
    <p:sldId id="578" r:id="rId50"/>
    <p:sldId id="579" r:id="rId51"/>
    <p:sldId id="580" r:id="rId52"/>
    <p:sldId id="581" r:id="rId53"/>
    <p:sldId id="621" r:id="rId54"/>
    <p:sldId id="347" r:id="rId55"/>
    <p:sldId id="622" r:id="rId56"/>
    <p:sldId id="440" r:id="rId57"/>
    <p:sldId id="625" r:id="rId58"/>
    <p:sldId id="624" r:id="rId59"/>
    <p:sldId id="628" r:id="rId60"/>
    <p:sldId id="513" r:id="rId61"/>
    <p:sldId id="445" r:id="rId62"/>
    <p:sldId id="344" r:id="rId63"/>
    <p:sldId id="645" r:id="rId64"/>
    <p:sldId id="631" r:id="rId65"/>
    <p:sldId id="453" r:id="rId66"/>
    <p:sldId id="404" r:id="rId67"/>
  </p:sldIdLst>
  <p:sldSz cx="9144000" cy="5715000" type="screen16x10"/>
  <p:notesSz cx="6858000" cy="9144000"/>
  <p:defaultTex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Estilo Médio 4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61" autoAdjust="0"/>
    <p:restoredTop sz="94462" autoAdjust="0"/>
  </p:normalViewPr>
  <p:slideViewPr>
    <p:cSldViewPr>
      <p:cViewPr varScale="1">
        <p:scale>
          <a:sx n="147" d="100"/>
          <a:sy n="147" d="100"/>
        </p:scale>
        <p:origin x="864" y="18"/>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9" d="100"/>
          <a:sy n="59" d="100"/>
        </p:scale>
        <p:origin x="-254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lineChart>
        <c:grouping val="standard"/>
        <c:varyColors val="0"/>
        <c:ser>
          <c:idx val="0"/>
          <c:order val="0"/>
          <c:spPr>
            <a:ln>
              <a:solidFill>
                <a:srgbClr val="FF0000"/>
              </a:solidFill>
            </a:ln>
          </c:spPr>
          <c:marker>
            <c:symbol val="none"/>
          </c:marker>
          <c:val>
            <c:numRef>
              <c:f>Plan1!$A$1:$X$1</c:f>
              <c:numCache>
                <c:formatCode>General</c:formatCode>
                <c:ptCount val="24"/>
                <c:pt idx="0">
                  <c:v>0</c:v>
                </c:pt>
                <c:pt idx="1">
                  <c:v>0</c:v>
                </c:pt>
                <c:pt idx="2">
                  <c:v>0</c:v>
                </c:pt>
                <c:pt idx="3">
                  <c:v>0</c:v>
                </c:pt>
                <c:pt idx="4">
                  <c:v>0</c:v>
                </c:pt>
                <c:pt idx="5">
                  <c:v>0</c:v>
                </c:pt>
                <c:pt idx="6">
                  <c:v>0</c:v>
                </c:pt>
                <c:pt idx="7">
                  <c:v>0.12905</c:v>
                </c:pt>
                <c:pt idx="8">
                  <c:v>0.41946</c:v>
                </c:pt>
                <c:pt idx="9">
                  <c:v>0.75322999999999996</c:v>
                </c:pt>
                <c:pt idx="10">
                  <c:v>0.93084999999999996</c:v>
                </c:pt>
                <c:pt idx="11">
                  <c:v>1</c:v>
                </c:pt>
                <c:pt idx="12">
                  <c:v>0.98267000000000004</c:v>
                </c:pt>
                <c:pt idx="13">
                  <c:v>0.87248000000000003</c:v>
                </c:pt>
                <c:pt idx="14">
                  <c:v>0.66927999999999999</c:v>
                </c:pt>
                <c:pt idx="15">
                  <c:v>0.41774</c:v>
                </c:pt>
                <c:pt idx="16">
                  <c:v>0.17052999999999999</c:v>
                </c:pt>
                <c:pt idx="17">
                  <c:v>0</c:v>
                </c:pt>
                <c:pt idx="18">
                  <c:v>0</c:v>
                </c:pt>
                <c:pt idx="19">
                  <c:v>0</c:v>
                </c:pt>
                <c:pt idx="20">
                  <c:v>0</c:v>
                </c:pt>
                <c:pt idx="21">
                  <c:v>0</c:v>
                </c:pt>
                <c:pt idx="22">
                  <c:v>0</c:v>
                </c:pt>
                <c:pt idx="23">
                  <c:v>0</c:v>
                </c:pt>
              </c:numCache>
            </c:numRef>
          </c:val>
          <c:smooth val="0"/>
          <c:extLst>
            <c:ext xmlns:c16="http://schemas.microsoft.com/office/drawing/2014/chart" uri="{C3380CC4-5D6E-409C-BE32-E72D297353CC}">
              <c16:uniqueId val="{00000000-DFC4-4117-83DF-F5183483CA48}"/>
            </c:ext>
          </c:extLst>
        </c:ser>
        <c:dLbls>
          <c:showLegendKey val="0"/>
          <c:showVal val="0"/>
          <c:showCatName val="0"/>
          <c:showSerName val="0"/>
          <c:showPercent val="0"/>
          <c:showBubbleSize val="0"/>
        </c:dLbls>
        <c:smooth val="0"/>
        <c:axId val="151369216"/>
        <c:axId val="151397504"/>
      </c:lineChart>
      <c:catAx>
        <c:axId val="151369216"/>
        <c:scaling>
          <c:orientation val="minMax"/>
        </c:scaling>
        <c:delete val="0"/>
        <c:axPos val="b"/>
        <c:title>
          <c:tx>
            <c:rich>
              <a:bodyPr/>
              <a:lstStyle/>
              <a:p>
                <a:pPr>
                  <a:defRPr/>
                </a:pPr>
                <a:r>
                  <a:rPr lang="pt-BR" dirty="0"/>
                  <a:t>Horas</a:t>
                </a:r>
              </a:p>
            </c:rich>
          </c:tx>
          <c:overlay val="0"/>
        </c:title>
        <c:majorTickMark val="out"/>
        <c:minorTickMark val="none"/>
        <c:tickLblPos val="nextTo"/>
        <c:crossAx val="151397504"/>
        <c:crosses val="autoZero"/>
        <c:auto val="1"/>
        <c:lblAlgn val="ctr"/>
        <c:lblOffset val="100"/>
        <c:noMultiLvlLbl val="0"/>
      </c:catAx>
      <c:valAx>
        <c:axId val="151397504"/>
        <c:scaling>
          <c:orientation val="minMax"/>
          <c:max val="1.1000000000000001"/>
          <c:min val="0"/>
        </c:scaling>
        <c:delete val="0"/>
        <c:axPos val="l"/>
        <c:majorGridlines/>
        <c:title>
          <c:tx>
            <c:rich>
              <a:bodyPr rot="-5400000" vert="horz"/>
              <a:lstStyle/>
              <a:p>
                <a:pPr>
                  <a:defRPr/>
                </a:pPr>
                <a:r>
                  <a:rPr lang="pt-BR" dirty="0"/>
                  <a:t>p.u.</a:t>
                </a:r>
              </a:p>
            </c:rich>
          </c:tx>
          <c:overlay val="0"/>
        </c:title>
        <c:numFmt formatCode="General" sourceLinked="1"/>
        <c:majorTickMark val="out"/>
        <c:minorTickMark val="none"/>
        <c:tickLblPos val="nextTo"/>
        <c:txPr>
          <a:bodyPr/>
          <a:lstStyle/>
          <a:p>
            <a:pPr>
              <a:defRPr sz="1000"/>
            </a:pPr>
            <a:endParaRPr lang="pt-BR"/>
          </a:p>
        </c:txPr>
        <c:crossAx val="151369216"/>
        <c:crosses val="autoZero"/>
        <c:crossBetween val="between"/>
      </c:valAx>
      <c:spPr>
        <a:noFill/>
        <a:ln w="25400">
          <a:noFill/>
        </a:ln>
      </c:spPr>
    </c:plotArea>
    <c:plotVisOnly val="1"/>
    <c:dispBlanksAs val="gap"/>
    <c:showDLblsOverMax val="0"/>
  </c:chart>
  <c:spPr>
    <a:ln>
      <a:solidFill>
        <a:schemeClr val="tx1"/>
      </a:solid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pt-BR" dirty="0"/>
          </a:p>
        </p:txBody>
      </p:sp>
      <p:sp>
        <p:nvSpPr>
          <p:cNvPr id="3" name="Rectangle 3"/>
          <p:cNvSpPr>
            <a:spLocks noGrp="1"/>
          </p:cNvSpPr>
          <p:nvPr>
            <p:ph type="dt" sz="quarter" idx="1"/>
          </p:nvPr>
        </p:nvSpPr>
        <p:spPr>
          <a:xfrm>
            <a:off x="3884613" y="0"/>
            <a:ext cx="2971800" cy="457200"/>
          </a:xfrm>
          <a:prstGeom prst="rect">
            <a:avLst/>
          </a:prstGeom>
        </p:spPr>
        <p:txBody>
          <a:bodyPr vert="horz"/>
          <a:lstStyle/>
          <a:p>
            <a:fld id="{31555DB1-8736-42A3-B48D-2B08FB93332A}" type="datetimeFigureOut">
              <a:rPr lang="pt-BR" smtClean="0"/>
              <a:pPr/>
              <a:t>20/06/2024</a:t>
            </a:fld>
            <a:endParaRPr lang="pt-BR" dirty="0"/>
          </a:p>
        </p:txBody>
      </p:sp>
      <p:sp>
        <p:nvSpPr>
          <p:cNvPr id="4" name="Rectangle 4"/>
          <p:cNvSpPr>
            <a:spLocks noGrp="1"/>
          </p:cNvSpPr>
          <p:nvPr>
            <p:ph type="ftr" sz="quarter" idx="2"/>
          </p:nvPr>
        </p:nvSpPr>
        <p:spPr>
          <a:xfrm>
            <a:off x="0" y="8685213"/>
            <a:ext cx="2971800" cy="457200"/>
          </a:xfrm>
          <a:prstGeom prst="rect">
            <a:avLst/>
          </a:prstGeom>
        </p:spPr>
        <p:txBody>
          <a:bodyPr vert="horz"/>
          <a:lstStyle/>
          <a:p>
            <a:endParaRPr lang="pt-BR" dirty="0"/>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p>
            <a:fld id="{5400D380-E0D7-4EB1-B91E-BFCC7DA7F29D}" type="slidenum">
              <a:rPr lang="pt-BR" smtClean="0"/>
              <a:pPr/>
              <a:t>‹nº›</a:t>
            </a:fld>
            <a:endParaRPr lang="pt-BR" dirty="0"/>
          </a:p>
        </p:txBody>
      </p:sp>
    </p:spTree>
    <p:extLst>
      <p:ext uri="{BB962C8B-B14F-4D97-AF65-F5344CB8AC3E}">
        <p14:creationId xmlns:p14="http://schemas.microsoft.com/office/powerpoint/2010/main" val="3710984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pt-BR" dirty="0"/>
          </a:p>
        </p:txBody>
      </p:sp>
      <p:sp>
        <p:nvSpPr>
          <p:cNvPr id="3" name="Rectangle 3"/>
          <p:cNvSpPr>
            <a:spLocks noGrp="1"/>
          </p:cNvSpPr>
          <p:nvPr>
            <p:ph type="dt" idx="1"/>
          </p:nvPr>
        </p:nvSpPr>
        <p:spPr>
          <a:xfrm>
            <a:off x="3884613" y="0"/>
            <a:ext cx="2971800" cy="457200"/>
          </a:xfrm>
          <a:prstGeom prst="rect">
            <a:avLst/>
          </a:prstGeom>
        </p:spPr>
        <p:txBody>
          <a:bodyPr vert="horz"/>
          <a:lstStyle/>
          <a:p>
            <a:fld id="{0BDB199F-A56C-4049-BA04-1447030960FF}" type="datetimeFigureOut">
              <a:pPr/>
              <a:t>20/06/2024</a:t>
            </a:fld>
            <a:endParaRPr lang="pt-BR" dirty="0"/>
          </a:p>
        </p:txBody>
      </p:sp>
      <p:sp>
        <p:nvSpPr>
          <p:cNvPr id="4" name="Rectangle 4"/>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anchor="ctr"/>
          <a:lstStyle/>
          <a:p>
            <a:endParaRPr lang="pt-BR" dirty="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p>
            <a:endParaRPr lang="pt-BR" dirty="0"/>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p>
            <a:fld id="{B3A019F3-8596-4028-9847-CBD3A185B07A}" type="slidenum">
              <a:pPr/>
              <a:t>‹nº›</a:t>
            </a:fld>
            <a:endParaRPr lang="pt-BR" dirty="0"/>
          </a:p>
        </p:txBody>
      </p:sp>
    </p:spTree>
    <p:extLst>
      <p:ext uri="{BB962C8B-B14F-4D97-AF65-F5344CB8AC3E}">
        <p14:creationId xmlns:p14="http://schemas.microsoft.com/office/powerpoint/2010/main" val="3340699233"/>
      </p:ext>
    </p:extLst>
  </p:cSld>
  <p:clrMap bg1="lt1" tx1="dk1" bg2="lt2" tx2="dk2" accent1="accent1" accent2="accent2" accent3="accent3" accent4="accent4" accent5="accent5" accent6="accent6" hlink="hlink" folHlink="folHlink"/>
  <p:notesStyle>
    <a:lvl1pPr marL="0" algn="l" rtl="0" latinLnBrk="0">
      <a:defRPr lang="pt-BR" sz="1200" kern="1200">
        <a:solidFill>
          <a:schemeClr val="tx1"/>
        </a:solidFill>
        <a:latin typeface="+mn-lt"/>
        <a:ea typeface="+mn-ea"/>
        <a:cs typeface="+mn-cs"/>
      </a:defRPr>
    </a:lvl1pPr>
    <a:lvl2pPr marL="457200" algn="l" rtl="0" latinLnBrk="0">
      <a:defRPr lang="pt-BR" sz="1200" kern="1200">
        <a:solidFill>
          <a:schemeClr val="tx1"/>
        </a:solidFill>
        <a:latin typeface="+mn-lt"/>
        <a:ea typeface="+mn-ea"/>
        <a:cs typeface="+mn-cs"/>
      </a:defRPr>
    </a:lvl2pPr>
    <a:lvl3pPr marL="914400" algn="l" rtl="0" latinLnBrk="0">
      <a:defRPr lang="pt-BR" sz="1200" kern="1200">
        <a:solidFill>
          <a:schemeClr val="tx1"/>
        </a:solidFill>
        <a:latin typeface="+mn-lt"/>
        <a:ea typeface="+mn-ea"/>
        <a:cs typeface="+mn-cs"/>
      </a:defRPr>
    </a:lvl3pPr>
    <a:lvl4pPr marL="1371600" algn="l" rtl="0" latinLnBrk="0">
      <a:defRPr lang="pt-BR" sz="1200" kern="1200">
        <a:solidFill>
          <a:schemeClr val="tx1"/>
        </a:solidFill>
        <a:latin typeface="+mn-lt"/>
        <a:ea typeface="+mn-ea"/>
        <a:cs typeface="+mn-cs"/>
      </a:defRPr>
    </a:lvl4pPr>
    <a:lvl5pPr marL="1828800" algn="l" rtl="0" latinLnBrk="0">
      <a:defRPr lang="pt-BR" sz="1200" kern="1200">
        <a:solidFill>
          <a:schemeClr val="tx1"/>
        </a:solidFill>
        <a:latin typeface="+mn-lt"/>
        <a:ea typeface="+mn-ea"/>
        <a:cs typeface="+mn-cs"/>
      </a:defRPr>
    </a:lvl5pPr>
    <a:lvl6pPr marL="2286000" algn="l" rtl="0" latinLnBrk="0">
      <a:defRPr lang="pt-BR" sz="1200" kern="1200">
        <a:solidFill>
          <a:schemeClr val="tx1"/>
        </a:solidFill>
        <a:latin typeface="+mn-lt"/>
        <a:ea typeface="+mn-ea"/>
        <a:cs typeface="+mn-cs"/>
      </a:defRPr>
    </a:lvl6pPr>
    <a:lvl7pPr marL="2743200" algn="l" rtl="0" latinLnBrk="0">
      <a:defRPr lang="pt-BR" sz="1200" kern="1200">
        <a:solidFill>
          <a:schemeClr val="tx1"/>
        </a:solidFill>
        <a:latin typeface="+mn-lt"/>
        <a:ea typeface="+mn-ea"/>
        <a:cs typeface="+mn-cs"/>
      </a:defRPr>
    </a:lvl7pPr>
    <a:lvl8pPr marL="3200400" algn="l" rtl="0" latinLnBrk="0">
      <a:defRPr lang="pt-BR" sz="1200" kern="1200">
        <a:solidFill>
          <a:schemeClr val="tx1"/>
        </a:solidFill>
        <a:latin typeface="+mn-lt"/>
        <a:ea typeface="+mn-ea"/>
        <a:cs typeface="+mn-cs"/>
      </a:defRPr>
    </a:lvl8pPr>
    <a:lvl9pPr marL="3657600" algn="l" rtl="0" latinLnBrk="0">
      <a:defRPr lang="pt-B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685800" y="685800"/>
            <a:ext cx="5486400" cy="3429000"/>
          </a:xfrm>
        </p:spPr>
      </p:sp>
      <p:sp>
        <p:nvSpPr>
          <p:cNvPr id="3" name="Rectangle 3"/>
          <p:cNvSpPr>
            <a:spLocks noGrp="1"/>
          </p:cNvSpPr>
          <p:nvPr>
            <p:ph type="body" idx="1"/>
          </p:nvPr>
        </p:nvSpPr>
        <p:spPr/>
        <p:txBody>
          <a:bodyPr/>
          <a:lstStyle/>
          <a:p>
            <a:r>
              <a:rPr lang="pt-BR" dirty="0"/>
              <a:t>Falar de 17 anos na Cemig e 13 anos de parceria com o tema</a:t>
            </a:r>
          </a:p>
        </p:txBody>
      </p:sp>
      <p:sp>
        <p:nvSpPr>
          <p:cNvPr id="4" name="Rectangle 4"/>
          <p:cNvSpPr>
            <a:spLocks noGrp="1"/>
          </p:cNvSpPr>
          <p:nvPr>
            <p:ph type="sldNum" sz="quarter" idx="10"/>
          </p:nvPr>
        </p:nvSpPr>
        <p:spPr/>
        <p:txBody>
          <a:bodyPr/>
          <a:lstStyle/>
          <a:p>
            <a:fld id="{B3A019F3-8596-4028-9847-CBD3A185B07A}" type="slidenum">
              <a:rPr lang="pt-BR" smtClean="0"/>
              <a:pPr/>
              <a:t>1</a:t>
            </a:fld>
            <a:endParaRPr lang="pt-BR" dirty="0"/>
          </a:p>
        </p:txBody>
      </p:sp>
    </p:spTree>
    <p:extLst>
      <p:ext uri="{BB962C8B-B14F-4D97-AF65-F5344CB8AC3E}">
        <p14:creationId xmlns:p14="http://schemas.microsoft.com/office/powerpoint/2010/main" val="359223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2" indent="0" algn="just">
              <a:spcBef>
                <a:spcPts val="600"/>
              </a:spcBef>
              <a:buFont typeface="Arial" panose="020B0604020202020204" pitchFamily="34" charset="0"/>
              <a:buNone/>
            </a:pPr>
            <a:r>
              <a:rPr lang="pt-BR" sz="1200" dirty="0"/>
              <a:t>elementos da </a:t>
            </a:r>
            <a:r>
              <a:rPr lang="pt-BR" sz="1200" dirty="0" err="1"/>
              <a:t>diagononal</a:t>
            </a:r>
            <a:r>
              <a:rPr lang="pt-BR" sz="1200" dirty="0"/>
              <a:t> são as </a:t>
            </a:r>
            <a:r>
              <a:rPr lang="pt-BR" sz="1200" u="sng" dirty="0"/>
              <a:t>impedâncias próprias dos condutores</a:t>
            </a:r>
            <a:r>
              <a:rPr lang="pt-BR" sz="1200" dirty="0"/>
              <a:t> </a:t>
            </a:r>
          </a:p>
          <a:p>
            <a:pPr marL="0" lvl="2" indent="0" algn="just">
              <a:spcBef>
                <a:spcPts val="600"/>
              </a:spcBef>
              <a:buFont typeface="Arial" panose="020B0604020202020204" pitchFamily="34" charset="0"/>
              <a:buNone/>
            </a:pPr>
            <a:r>
              <a:rPr lang="pt-BR" sz="1200" dirty="0"/>
              <a:t>elementos fora da diagonal as </a:t>
            </a:r>
            <a:r>
              <a:rPr lang="pt-BR" sz="1200" u="sng" dirty="0"/>
              <a:t>impedâncias mútuas</a:t>
            </a:r>
            <a:r>
              <a:rPr lang="pt-BR" sz="1200" dirty="0"/>
              <a:t>.</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20</a:t>
            </a:fld>
            <a:endParaRPr lang="pt-BR" dirty="0"/>
          </a:p>
        </p:txBody>
      </p:sp>
    </p:spTree>
    <p:extLst>
      <p:ext uri="{BB962C8B-B14F-4D97-AF65-F5344CB8AC3E}">
        <p14:creationId xmlns:p14="http://schemas.microsoft.com/office/powerpoint/2010/main" val="4153746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26</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alimentadores reais, as chaves de by-pass dos BRTs comumente são representadas.</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33</a:t>
            </a:fld>
            <a:endParaRPr lang="pt-BR" dirty="0"/>
          </a:p>
        </p:txBody>
      </p:sp>
    </p:spTree>
    <p:extLst>
      <p:ext uri="{BB962C8B-B14F-4D97-AF65-F5344CB8AC3E}">
        <p14:creationId xmlns:p14="http://schemas.microsoft.com/office/powerpoint/2010/main" val="1419167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alimentadores reais, as chaves de by-pass dos BRTs comumente são representadas.</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34</a:t>
            </a:fld>
            <a:endParaRPr lang="pt-BR" dirty="0"/>
          </a:p>
        </p:txBody>
      </p:sp>
    </p:spTree>
    <p:extLst>
      <p:ext uri="{BB962C8B-B14F-4D97-AF65-F5344CB8AC3E}">
        <p14:creationId xmlns:p14="http://schemas.microsoft.com/office/powerpoint/2010/main" val="2660924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35</a:t>
            </a:fld>
            <a:endParaRPr lang="pt-BR" dirty="0"/>
          </a:p>
        </p:txBody>
      </p:sp>
    </p:spTree>
    <p:extLst>
      <p:ext uri="{BB962C8B-B14F-4D97-AF65-F5344CB8AC3E}">
        <p14:creationId xmlns:p14="http://schemas.microsoft.com/office/powerpoint/2010/main" val="189196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spcAft>
                <a:spcPts val="600"/>
              </a:spcAft>
            </a:pPr>
            <a:r>
              <a:rPr lang="pt-BR" dirty="0"/>
              <a:t>Métodos e critérios para a determinação da chave NF que será aberta:</a:t>
            </a:r>
          </a:p>
          <a:p>
            <a:pPr marL="342900" indent="-342900">
              <a:spcAft>
                <a:spcPts val="600"/>
              </a:spcAft>
              <a:buAutoNum type="arabicPeriod"/>
            </a:pPr>
            <a:r>
              <a:rPr lang="pt-BR" dirty="0"/>
              <a:t>Abertura da chave com menor corrente (</a:t>
            </a:r>
            <a:r>
              <a:rPr lang="pt-BR" i="1" dirty="0" err="1"/>
              <a:t>Minimum</a:t>
            </a:r>
            <a:r>
              <a:rPr lang="pt-BR" i="1" dirty="0"/>
              <a:t> Branch </a:t>
            </a:r>
            <a:r>
              <a:rPr lang="pt-BR" i="1" dirty="0" err="1"/>
              <a:t>Current</a:t>
            </a:r>
            <a:r>
              <a:rPr lang="pt-BR" dirty="0"/>
              <a:t>);</a:t>
            </a:r>
          </a:p>
          <a:p>
            <a:pPr marL="342900" indent="-342900">
              <a:spcAft>
                <a:spcPts val="600"/>
              </a:spcAft>
              <a:buAutoNum type="arabicPeriod"/>
            </a:pPr>
            <a:r>
              <a:rPr lang="pt-BR" dirty="0"/>
              <a:t>Execução do fluxo de potência a cada nova configuração;</a:t>
            </a:r>
          </a:p>
          <a:p>
            <a:pPr marL="342900" indent="-342900">
              <a:spcAft>
                <a:spcPts val="600"/>
              </a:spcAft>
              <a:buAutoNum type="arabicPeriod"/>
            </a:pPr>
            <a:r>
              <a:rPr lang="pt-BR" dirty="0"/>
              <a:t>Utilização da equação de estimação de perdas de Baran &amp; Wu.</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37</a:t>
            </a:fld>
            <a:endParaRPr lang="pt-BR" dirty="0"/>
          </a:p>
        </p:txBody>
      </p:sp>
    </p:spTree>
    <p:extLst>
      <p:ext uri="{BB962C8B-B14F-4D97-AF65-F5344CB8AC3E}">
        <p14:creationId xmlns:p14="http://schemas.microsoft.com/office/powerpoint/2010/main" val="123999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Lembrar de trabalhos de </a:t>
            </a:r>
            <a:r>
              <a:rPr lang="pt-BR" dirty="0" err="1"/>
              <a:t>metaheuristicas</a:t>
            </a:r>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43</a:t>
            </a:fld>
            <a:endParaRPr lang="pt-BR" dirty="0"/>
          </a:p>
        </p:txBody>
      </p:sp>
    </p:spTree>
    <p:extLst>
      <p:ext uri="{BB962C8B-B14F-4D97-AF65-F5344CB8AC3E}">
        <p14:creationId xmlns:p14="http://schemas.microsoft.com/office/powerpoint/2010/main" val="2994475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solidFill>
                  <a:srgbClr val="FF0000"/>
                </a:solidFill>
              </a:rPr>
              <a:t>Inovação</a:t>
            </a:r>
            <a:r>
              <a:rPr lang="pt-BR" dirty="0"/>
              <a:t>: aplicação da teoria de agrupamentos ao grafo que modela a conectividade do SDEE.</a:t>
            </a:r>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44</a:t>
            </a:fld>
            <a:endParaRPr lang="pt-BR" dirty="0"/>
          </a:p>
        </p:txBody>
      </p:sp>
    </p:spTree>
    <p:extLst>
      <p:ext uri="{BB962C8B-B14F-4D97-AF65-F5344CB8AC3E}">
        <p14:creationId xmlns:p14="http://schemas.microsoft.com/office/powerpoint/2010/main" val="279982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47</a:t>
            </a:fld>
            <a:endParaRPr lang="pt-BR" dirty="0"/>
          </a:p>
        </p:txBody>
      </p:sp>
    </p:spTree>
    <p:extLst>
      <p:ext uri="{BB962C8B-B14F-4D97-AF65-F5344CB8AC3E}">
        <p14:creationId xmlns:p14="http://schemas.microsoft.com/office/powerpoint/2010/main" val="315990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53</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r>
              <a:rPr lang="pt-BR" dirty="0"/>
              <a:t>Passar pelos tópicos.</a:t>
            </a:r>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2</a:t>
            </a:fld>
            <a:endParaRPr lang="pt-BR" dirty="0"/>
          </a:p>
        </p:txBody>
      </p:sp>
    </p:spTree>
    <p:extLst>
      <p:ext uri="{BB962C8B-B14F-4D97-AF65-F5344CB8AC3E}">
        <p14:creationId xmlns:p14="http://schemas.microsoft.com/office/powerpoint/2010/main" val="2911881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COMPARAÇÃO SIMPLES</a:t>
            </a:r>
          </a:p>
          <a:p>
            <a:r>
              <a:rPr lang="pt-BR" sz="1200" dirty="0"/>
              <a:t>1. Exp. Inclusão de 26,4 </a:t>
            </a:r>
            <a:r>
              <a:rPr lang="pt-BR" sz="1200" dirty="0" err="1"/>
              <a:t>MVAr</a:t>
            </a:r>
            <a:r>
              <a:rPr lang="pt-BR" sz="1200" dirty="0"/>
              <a:t> (~88 </a:t>
            </a:r>
            <a:r>
              <a:rPr lang="pt-BR" sz="1200" dirty="0" err="1"/>
              <a:t>BCs</a:t>
            </a:r>
            <a:r>
              <a:rPr lang="pt-BR" sz="1200" dirty="0"/>
              <a:t>) condiz com valores médios da engenharia de planejamento.</a:t>
            </a:r>
          </a:p>
          <a:p>
            <a:r>
              <a:rPr lang="pt-BR" sz="1200" dirty="0"/>
              <a:t>2. A definição das </a:t>
            </a:r>
            <a:r>
              <a:rPr lang="pt-BR" sz="1200" dirty="0" err="1"/>
              <a:t>LDs</a:t>
            </a:r>
            <a:r>
              <a:rPr lang="pt-BR" sz="1200" dirty="0"/>
              <a:t> com valores de sequência zero provoca um aumento da queda de tensão e a diminuição das perdas técnicas.</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54</a:t>
            </a:fld>
            <a:endParaRPr lang="pt-BR" dirty="0"/>
          </a:p>
        </p:txBody>
      </p:sp>
    </p:spTree>
    <p:extLst>
      <p:ext uri="{BB962C8B-B14F-4D97-AF65-F5344CB8AC3E}">
        <p14:creationId xmlns:p14="http://schemas.microsoft.com/office/powerpoint/2010/main" val="1871229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Os resultados mostram a superioridade, em NFP, da metodologia proposta sobre os trabalhos baseados exclusivamente em metaheurísticas baseadas em população.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Procedimentos de busca local baseado na heurística </a:t>
            </a:r>
            <a:r>
              <a:rPr lang="pt-BR" i="1" dirty="0"/>
              <a:t>Branch Exchange</a:t>
            </a:r>
            <a:r>
              <a:rPr lang="pt-BR" dirty="0"/>
              <a:t> e close-</a:t>
            </a:r>
            <a:r>
              <a:rPr lang="pt-BR" dirty="0" err="1"/>
              <a:t>all</a:t>
            </a:r>
            <a:r>
              <a:rPr lang="pt-BR" dirty="0"/>
              <a:t> são estratégias fundamentais para a resolução do PRRD;</a:t>
            </a:r>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55</a:t>
            </a:fld>
            <a:endParaRPr lang="pt-BR" dirty="0"/>
          </a:p>
        </p:txBody>
      </p:sp>
    </p:spTree>
    <p:extLst>
      <p:ext uri="{BB962C8B-B14F-4D97-AF65-F5344CB8AC3E}">
        <p14:creationId xmlns:p14="http://schemas.microsoft.com/office/powerpoint/2010/main" val="2687441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número de combinações pode ser calculado pelo coeficiente binomial:</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57</a:t>
            </a:fld>
            <a:endParaRPr lang="pt-BR" dirty="0"/>
          </a:p>
        </p:txBody>
      </p:sp>
    </p:spTree>
    <p:extLst>
      <p:ext uri="{BB962C8B-B14F-4D97-AF65-F5344CB8AC3E}">
        <p14:creationId xmlns:p14="http://schemas.microsoft.com/office/powerpoint/2010/main" val="4087673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61</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Contribuição à comunidade acadêmica com a disponibilização dos códigos (Matlab e C#), inclusive os da equação de Baran &amp; Wu modificada.</a:t>
            </a:r>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62</a:t>
            </a:fld>
            <a:endParaRPr lang="pt-BR" dirty="0"/>
          </a:p>
        </p:txBody>
      </p:sp>
    </p:spTree>
    <p:extLst>
      <p:ext uri="{BB962C8B-B14F-4D97-AF65-F5344CB8AC3E}">
        <p14:creationId xmlns:p14="http://schemas.microsoft.com/office/powerpoint/2010/main" val="1845429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1Todas estas características fazem deste trabalho inovador, na medida em que não foram encontrados outros trabalhos com este grau de detalhamento de SDEE reais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2Disponibilização dos códigos fontes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63</a:t>
            </a:fld>
            <a:endParaRPr lang="pt-BR" dirty="0"/>
          </a:p>
        </p:txBody>
      </p:sp>
    </p:spTree>
    <p:extLst>
      <p:ext uri="{BB962C8B-B14F-4D97-AF65-F5344CB8AC3E}">
        <p14:creationId xmlns:p14="http://schemas.microsoft.com/office/powerpoint/2010/main" val="18411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3</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i="1" dirty="0"/>
              <a:t>40,3 </a:t>
            </a:r>
            <a:r>
              <a:rPr lang="pt-BR" sz="1200" i="1" dirty="0" err="1"/>
              <a:t>TWh</a:t>
            </a:r>
            <a:r>
              <a:rPr lang="pt-BR" sz="1200" i="1" dirty="0"/>
              <a:t> e as perdas não técnicas 33,9 </a:t>
            </a:r>
            <a:r>
              <a:rPr lang="pt-BR" sz="1200" i="1" dirty="0" err="1"/>
              <a:t>TWh</a:t>
            </a:r>
            <a:r>
              <a:rPr lang="pt-BR" sz="1200" i="1" dirty="0"/>
              <a:t> em 2022</a:t>
            </a:r>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5</a:t>
            </a:fld>
            <a:endParaRPr lang="pt-BR" dirty="0"/>
          </a:p>
        </p:txBody>
      </p:sp>
    </p:spTree>
    <p:extLst>
      <p:ext uri="{BB962C8B-B14F-4D97-AF65-F5344CB8AC3E}">
        <p14:creationId xmlns:p14="http://schemas.microsoft.com/office/powerpoint/2010/main" val="31981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Seguir sequencia</a:t>
            </a:r>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6</a:t>
            </a:fld>
            <a:endParaRPr lang="pt-BR" dirty="0"/>
          </a:p>
        </p:txBody>
      </p:sp>
    </p:spTree>
    <p:extLst>
      <p:ext uri="{BB962C8B-B14F-4D97-AF65-F5344CB8AC3E}">
        <p14:creationId xmlns:p14="http://schemas.microsoft.com/office/powerpoint/2010/main" val="1843423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cs typeface="Arial" panose="020B0604020202020204" pitchFamily="34" charset="0"/>
              </a:rPr>
              <a:t>[</a:t>
            </a:r>
            <a:r>
              <a:rPr lang="pt-BR" dirty="0">
                <a:solidFill>
                  <a:srgbClr val="FF0000"/>
                </a:solidFill>
                <a:cs typeface="Arial" panose="020B0604020202020204" pitchFamily="34" charset="0"/>
              </a:rPr>
              <a:t>contribuindo para a redução do número de fluxos de potência</a:t>
            </a:r>
            <a:r>
              <a:rPr lang="pt-BR" dirty="0">
                <a:cs typeface="Arial" panose="020B0604020202020204" pitchFamily="34" charset="0"/>
              </a:rPr>
              <a:t>].</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8</a:t>
            </a:fld>
            <a:endParaRPr lang="pt-BR" dirty="0"/>
          </a:p>
        </p:txBody>
      </p:sp>
    </p:spTree>
    <p:extLst>
      <p:ext uri="{BB962C8B-B14F-4D97-AF65-F5344CB8AC3E}">
        <p14:creationId xmlns:p14="http://schemas.microsoft.com/office/powerpoint/2010/main" val="419496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(e.g. </a:t>
            </a:r>
            <a:r>
              <a:rPr lang="en-US" dirty="0" err="1"/>
              <a:t>produção</a:t>
            </a:r>
            <a:r>
              <a:rPr lang="en-US" dirty="0"/>
              <a:t> de </a:t>
            </a:r>
            <a:r>
              <a:rPr lang="en-US" dirty="0" err="1"/>
              <a:t>energia</a:t>
            </a:r>
            <a:r>
              <a:rPr lang="en-US" dirty="0"/>
              <a:t> </a:t>
            </a:r>
            <a:r>
              <a:rPr lang="en-US" dirty="0" err="1"/>
              <a:t>elétrica</a:t>
            </a:r>
            <a:r>
              <a:rPr lang="en-US" dirty="0"/>
              <a:t> é </a:t>
            </a:r>
            <a:r>
              <a:rPr lang="en-US" dirty="0" err="1"/>
              <a:t>responsável</a:t>
            </a:r>
            <a:r>
              <a:rPr lang="en-US" dirty="0"/>
              <a:t> </a:t>
            </a:r>
            <a:r>
              <a:rPr lang="en-US" dirty="0" err="1"/>
              <a:t>por</a:t>
            </a:r>
            <a:r>
              <a:rPr lang="en-US" dirty="0"/>
              <a:t> 25% dos gases de </a:t>
            </a:r>
            <a:r>
              <a:rPr lang="en-US" dirty="0" err="1"/>
              <a:t>efeito</a:t>
            </a:r>
            <a:r>
              <a:rPr lang="en-US" dirty="0"/>
              <a:t> estufa).</a:t>
            </a:r>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9</a:t>
            </a:fld>
            <a:endParaRPr lang="pt-BR" dirty="0"/>
          </a:p>
        </p:txBody>
      </p:sp>
    </p:spTree>
    <p:extLst>
      <p:ext uri="{BB962C8B-B14F-4D97-AF65-F5344CB8AC3E}">
        <p14:creationId xmlns:p14="http://schemas.microsoft.com/office/powerpoint/2010/main" val="159286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10</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14</a:t>
            </a:fld>
            <a:endParaRPr lang="pt-BR" dirty="0"/>
          </a:p>
        </p:txBody>
      </p:sp>
    </p:spTree>
    <p:extLst>
      <p:ext uri="{BB962C8B-B14F-4D97-AF65-F5344CB8AC3E}">
        <p14:creationId xmlns:p14="http://schemas.microsoft.com/office/powerpoint/2010/main" val="3662656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ítulo">
    <p:spTree>
      <p:nvGrpSpPr>
        <p:cNvPr id="1" name=""/>
        <p:cNvGrpSpPr/>
        <p:nvPr/>
      </p:nvGrpSpPr>
      <p:grpSpPr>
        <a:xfrm>
          <a:off x="0" y="0"/>
          <a:ext cx="0" cy="0"/>
          <a:chOff x="0" y="0"/>
          <a:chExt cx="0" cy="0"/>
        </a:xfrm>
      </p:grpSpPr>
      <p:sp>
        <p:nvSpPr>
          <p:cNvPr id="9" name="Rectangle 10"/>
          <p:cNvSpPr/>
          <p:nvPr userDrawn="1"/>
        </p:nvSpPr>
        <p:spPr>
          <a:xfrm>
            <a:off x="0" y="2921000"/>
            <a:ext cx="9144000" cy="9525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 name="Rectangle 2"/>
          <p:cNvSpPr>
            <a:spLocks noGrp="1"/>
          </p:cNvSpPr>
          <p:nvPr>
            <p:ph type="ctrTitle"/>
          </p:nvPr>
        </p:nvSpPr>
        <p:spPr>
          <a:xfrm>
            <a:off x="228600" y="3429000"/>
            <a:ext cx="7239000" cy="444500"/>
          </a:xfrm>
          <a:noFill/>
        </p:spPr>
        <p:txBody>
          <a:bodyPr vert="horz"/>
          <a:lstStyle>
            <a:lvl1pPr algn="l" eaLnBrk="1" latinLnBrk="0" hangingPunct="1">
              <a:defRPr kumimoji="0" lang="pt-BR" sz="2000" b="0" cap="all" spc="150" baseline="0">
                <a:solidFill>
                  <a:schemeClr val="bg1"/>
                </a:solidFill>
              </a:defRPr>
            </a:lvl1pPr>
            <a:extLst/>
          </a:lstStyle>
          <a:p>
            <a:pPr eaLnBrk="1" latinLnBrk="0" hangingPunct="1"/>
            <a:r>
              <a:rPr lang="pt-BR" dirty="0"/>
              <a:t>Clique para editar o título mestre</a:t>
            </a:r>
            <a:endParaRPr dirty="0"/>
          </a:p>
        </p:txBody>
      </p:sp>
      <p:sp>
        <p:nvSpPr>
          <p:cNvPr id="3" name="Rectangle 3"/>
          <p:cNvSpPr>
            <a:spLocks noGrp="1"/>
          </p:cNvSpPr>
          <p:nvPr>
            <p:ph type="subTitle" idx="1" hasCustomPrompt="1"/>
          </p:nvPr>
        </p:nvSpPr>
        <p:spPr>
          <a:xfrm>
            <a:off x="228600" y="3921760"/>
            <a:ext cx="6934200" cy="190500"/>
          </a:xfrm>
          <a:solidFill>
            <a:schemeClr val="bg1"/>
          </a:solidFill>
        </p:spPr>
        <p:txBody>
          <a:bodyPr/>
          <a:lstStyle>
            <a:lvl1pPr marL="0" indent="0" algn="l" eaLnBrk="1" latinLnBrk="0" hangingPunct="1">
              <a:buNone/>
              <a:defRPr kumimoji="0" lang="pt-BR" sz="1100" b="1">
                <a:solidFill>
                  <a:schemeClr val="accent4">
                    <a:shade val="50000"/>
                  </a:schemeClr>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r>
              <a:rPr kumimoji="0" lang="pt-BR"/>
              <a:t>Clique para adicionar informações do autor</a:t>
            </a:r>
          </a:p>
        </p:txBody>
      </p:sp>
      <p:sp>
        <p:nvSpPr>
          <p:cNvPr id="15" name="Rectangle 15"/>
          <p:cNvSpPr>
            <a:spLocks noGrp="1"/>
          </p:cNvSpPr>
          <p:nvPr>
            <p:ph type="sldNum" sz="quarter" idx="11"/>
          </p:nvPr>
        </p:nvSpPr>
        <p:spPr>
          <a:xfrm>
            <a:off x="6477000" y="5397500"/>
            <a:ext cx="1021080" cy="254000"/>
          </a:xfrm>
          <a:prstGeom prst="rect">
            <a:avLst/>
          </a:prstGeom>
        </p:spPr>
        <p:txBody>
          <a:bodyPr anchor="ctr"/>
          <a:lstStyle>
            <a:lvl1pPr>
              <a:defRPr/>
            </a:lvl1pPr>
            <a:extLst/>
          </a:lstStyle>
          <a:p>
            <a:endParaRPr lang="pt-BR" dirty="0"/>
          </a:p>
        </p:txBody>
      </p:sp>
      <p:sp>
        <p:nvSpPr>
          <p:cNvPr id="16" name="Rectangle 16"/>
          <p:cNvSpPr>
            <a:spLocks noGrp="1"/>
          </p:cNvSpPr>
          <p:nvPr>
            <p:ph type="ftr" sz="quarter" idx="12"/>
          </p:nvPr>
        </p:nvSpPr>
        <p:spPr/>
        <p:txBody>
          <a:bodyPr/>
          <a:lstStyle/>
          <a:p>
            <a:endParaRPr kumimoji="0" lang="pt-BR" dirty="0"/>
          </a:p>
        </p:txBody>
      </p:sp>
      <p:sp>
        <p:nvSpPr>
          <p:cNvPr id="8" name="Rectangle 10"/>
          <p:cNvSpPr/>
          <p:nvPr userDrawn="1"/>
        </p:nvSpPr>
        <p:spPr>
          <a:xfrm>
            <a:off x="0" y="0"/>
            <a:ext cx="9144000" cy="33655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10" name="Date Placeholder 9"/>
          <p:cNvSpPr>
            <a:spLocks noGrp="1"/>
          </p:cNvSpPr>
          <p:nvPr>
            <p:ph type="dt" sz="half" idx="10"/>
          </p:nvPr>
        </p:nvSpPr>
        <p:spPr>
          <a:xfrm>
            <a:off x="228600" y="5397500"/>
            <a:ext cx="1600200" cy="254000"/>
          </a:xfrm>
        </p:spPr>
        <p:txBody>
          <a:bodyPr anchor="ctr"/>
          <a:lstStyle>
            <a:lvl1pPr algn="l" eaLnBrk="1" latinLnBrk="0" hangingPunct="1">
              <a:defRPr kumimoji="0" lang="pt-BR">
                <a:solidFill>
                  <a:srgbClr val="A0A0A0"/>
                </a:solidFill>
              </a:defRPr>
            </a:lvl1pPr>
            <a:extLst/>
          </a:lstStyle>
          <a:p>
            <a:fld id="{984F4AD3-A0C6-4AB5-9567-EAE31E8B9A2B}" type="datetime10">
              <a:rPr lang="pt-BR" smtClean="0"/>
              <a:t>13:10</a:t>
            </a:fld>
            <a:endParaRPr kumimoji="0" lang="pt-BR" dirty="0"/>
          </a:p>
        </p:txBody>
      </p:sp>
      <p:sp>
        <p:nvSpPr>
          <p:cNvPr id="12" name="Rectangle 11"/>
          <p:cNvSpPr/>
          <p:nvPr userDrawn="1"/>
        </p:nvSpPr>
        <p:spPr>
          <a:xfrm>
            <a:off x="0" y="3871567"/>
            <a:ext cx="9144000" cy="2286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Superior: 1 Superior, 2 Inferior">
    <p:spTree>
      <p:nvGrpSpPr>
        <p:cNvPr id="1" name=""/>
        <p:cNvGrpSpPr/>
        <p:nvPr/>
      </p:nvGrpSpPr>
      <p:grpSpPr>
        <a:xfrm>
          <a:off x="0" y="0"/>
          <a:ext cx="0" cy="0"/>
          <a:chOff x="0" y="0"/>
          <a:chExt cx="0" cy="0"/>
        </a:xfrm>
      </p:grpSpPr>
      <p:sp>
        <p:nvSpPr>
          <p:cNvPr id="13" name="Rectangle 8"/>
          <p:cNvSpPr>
            <a:spLocks noGrp="1"/>
          </p:cNvSpPr>
          <p:nvPr>
            <p:ph type="body" sz="quarter" idx="13" hasCustomPrompt="1"/>
          </p:nvPr>
        </p:nvSpPr>
        <p:spPr>
          <a:xfrm>
            <a:off x="304800" y="317500"/>
            <a:ext cx="80772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5" name="Rectangle 11"/>
          <p:cNvSpPr>
            <a:spLocks noGrp="1"/>
          </p:cNvSpPr>
          <p:nvPr>
            <p:ph sz="quarter" idx="15"/>
          </p:nvPr>
        </p:nvSpPr>
        <p:spPr>
          <a:xfrm>
            <a:off x="301752" y="508000"/>
            <a:ext cx="8074152"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7" name="Rectangle 8"/>
          <p:cNvSpPr>
            <a:spLocks noGrp="1"/>
          </p:cNvSpPr>
          <p:nvPr>
            <p:ph type="body" sz="quarter" idx="16" hasCustomPrompt="1"/>
          </p:nvPr>
        </p:nvSpPr>
        <p:spPr>
          <a:xfrm>
            <a:off x="3017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8" name="Rectangle 11"/>
          <p:cNvSpPr>
            <a:spLocks noGrp="1"/>
          </p:cNvSpPr>
          <p:nvPr>
            <p:ph sz="quarter" idx="17"/>
          </p:nvPr>
        </p:nvSpPr>
        <p:spPr>
          <a:xfrm>
            <a:off x="3017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1" name="Rectangle 8"/>
          <p:cNvSpPr>
            <a:spLocks noGrp="1"/>
          </p:cNvSpPr>
          <p:nvPr>
            <p:ph type="body" sz="quarter" idx="20" hasCustomPrompt="1"/>
          </p:nvPr>
        </p:nvSpPr>
        <p:spPr>
          <a:xfrm>
            <a:off x="44165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3" name="Rectangle 11"/>
          <p:cNvSpPr>
            <a:spLocks noGrp="1"/>
          </p:cNvSpPr>
          <p:nvPr>
            <p:ph sz="quarter" idx="21"/>
          </p:nvPr>
        </p:nvSpPr>
        <p:spPr>
          <a:xfrm>
            <a:off x="44165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 name="Date Placeholder 1"/>
          <p:cNvSpPr>
            <a:spLocks noGrp="1"/>
          </p:cNvSpPr>
          <p:nvPr>
            <p:ph type="dt" sz="half" idx="22"/>
          </p:nvPr>
        </p:nvSpPr>
        <p:spPr/>
        <p:txBody>
          <a:bodyPr/>
          <a:lstStyle/>
          <a:p>
            <a:pPr algn="r"/>
            <a:fld id="{43AB2853-F95D-421D-8BC4-5B8FB2E1BF1A}"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3" name="Footer Placeholder 2"/>
          <p:cNvSpPr>
            <a:spLocks noGrp="1"/>
          </p:cNvSpPr>
          <p:nvPr>
            <p:ph type="ftr" sz="quarter" idx="23"/>
          </p:nvPr>
        </p:nvSpPr>
        <p:spPr/>
        <p:txBody>
          <a:bodyPr/>
          <a:lstStyle/>
          <a:p>
            <a:endParaRPr kumimoji="0" lang="pt-BR" sz="1000" dirty="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Superior">
    <p:spTree>
      <p:nvGrpSpPr>
        <p:cNvPr id="1" name=""/>
        <p:cNvGrpSpPr/>
        <p:nvPr/>
      </p:nvGrpSpPr>
      <p:grpSpPr>
        <a:xfrm>
          <a:off x="0" y="0"/>
          <a:ext cx="0" cy="0"/>
          <a:chOff x="0" y="0"/>
          <a:chExt cx="0" cy="0"/>
        </a:xfrm>
      </p:grpSpPr>
      <p:sp>
        <p:nvSpPr>
          <p:cNvPr id="19" name="Rectangle 2"/>
          <p:cNvSpPr>
            <a:spLocks noGrp="1"/>
          </p:cNvSpPr>
          <p:nvPr>
            <p:ph type="title"/>
          </p:nvPr>
        </p:nvSpPr>
        <p:spPr/>
        <p:txBody>
          <a:bodyPr/>
          <a:lstStyle/>
          <a:p>
            <a:pPr eaLnBrk="1" latinLnBrk="0" hangingPunct="1"/>
            <a:r>
              <a:rPr lang="pt-BR" dirty="0"/>
              <a:t>Clique para editar o título mestre</a:t>
            </a:r>
            <a:endParaRPr dirty="0"/>
          </a:p>
        </p:txBody>
      </p:sp>
      <p:sp>
        <p:nvSpPr>
          <p:cNvPr id="16" name="Rectangle 8"/>
          <p:cNvSpPr>
            <a:spLocks noGrp="1"/>
          </p:cNvSpPr>
          <p:nvPr>
            <p:ph type="body" sz="quarter" idx="13" hasCustomPrompt="1"/>
          </p:nvPr>
        </p:nvSpPr>
        <p:spPr>
          <a:xfrm>
            <a:off x="3048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7" name="Rectangle 11"/>
          <p:cNvSpPr>
            <a:spLocks noGrp="1"/>
          </p:cNvSpPr>
          <p:nvPr>
            <p:ph sz="quarter" idx="15"/>
          </p:nvPr>
        </p:nvSpPr>
        <p:spPr>
          <a:xfrm>
            <a:off x="3048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8" name="Rectangle 8"/>
          <p:cNvSpPr>
            <a:spLocks noGrp="1"/>
          </p:cNvSpPr>
          <p:nvPr>
            <p:ph type="body" sz="quarter" idx="16" hasCustomPrompt="1"/>
          </p:nvPr>
        </p:nvSpPr>
        <p:spPr>
          <a:xfrm>
            <a:off x="3017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0" name="Rectangle 11"/>
          <p:cNvSpPr>
            <a:spLocks noGrp="1"/>
          </p:cNvSpPr>
          <p:nvPr>
            <p:ph sz="quarter" idx="17"/>
          </p:nvPr>
        </p:nvSpPr>
        <p:spPr>
          <a:xfrm>
            <a:off x="3017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1" name="Rectangle 8"/>
          <p:cNvSpPr>
            <a:spLocks noGrp="1"/>
          </p:cNvSpPr>
          <p:nvPr>
            <p:ph type="body" sz="quarter" idx="18"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4" name="Rectangle 11"/>
          <p:cNvSpPr>
            <a:spLocks noGrp="1"/>
          </p:cNvSpPr>
          <p:nvPr>
            <p:ph sz="quarter" idx="19"/>
          </p:nvPr>
        </p:nvSpPr>
        <p:spPr>
          <a:xfrm>
            <a:off x="44196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5" name="Rectangle 8"/>
          <p:cNvSpPr>
            <a:spLocks noGrp="1"/>
          </p:cNvSpPr>
          <p:nvPr>
            <p:ph type="body" sz="quarter" idx="20" hasCustomPrompt="1"/>
          </p:nvPr>
        </p:nvSpPr>
        <p:spPr>
          <a:xfrm>
            <a:off x="44165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6" name="Rectangle 11"/>
          <p:cNvSpPr>
            <a:spLocks noGrp="1"/>
          </p:cNvSpPr>
          <p:nvPr>
            <p:ph sz="quarter" idx="21"/>
          </p:nvPr>
        </p:nvSpPr>
        <p:spPr>
          <a:xfrm>
            <a:off x="44165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1" name="Rectangle 4"/>
          <p:cNvSpPr>
            <a:spLocks noGrp="1"/>
          </p:cNvSpPr>
          <p:nvPr>
            <p:ph type="dt" sz="half" idx="2"/>
          </p:nvPr>
        </p:nvSpPr>
        <p:spPr>
          <a:xfrm>
            <a:off x="7010400" y="63500"/>
            <a:ext cx="1371600" cy="190500"/>
          </a:xfrm>
          <a:prstGeom prst="rect">
            <a:avLst/>
          </a:prstGeom>
        </p:spPr>
        <p:txBody>
          <a:bodyPr vert="horz"/>
          <a:lstStyle>
            <a:lvl1pPr algn="ctr" eaLnBrk="1" latinLnBrk="0" hangingPunct="1">
              <a:defRPr kumimoji="0" lang="pt-BR" sz="1000">
                <a:solidFill>
                  <a:schemeClr val="tx1">
                    <a:tint val="65000"/>
                  </a:schemeClr>
                </a:solidFill>
              </a:defRPr>
            </a:lvl1pPr>
            <a:extLst/>
          </a:lstStyle>
          <a:p>
            <a:pPr algn="r"/>
            <a:fld id="{F3D52FE7-DC68-4AC4-8C1D-3FFF841720A8}"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Superior: 1 Esquerda, 3 Direita">
    <p:spTree>
      <p:nvGrpSpPr>
        <p:cNvPr id="1" name=""/>
        <p:cNvGrpSpPr/>
        <p:nvPr/>
      </p:nvGrpSpPr>
      <p:grpSpPr>
        <a:xfrm>
          <a:off x="0" y="0"/>
          <a:ext cx="0" cy="0"/>
          <a:chOff x="0" y="0"/>
          <a:chExt cx="0" cy="0"/>
        </a:xfrm>
      </p:grpSpPr>
      <p:sp>
        <p:nvSpPr>
          <p:cNvPr id="4" name="Rectangle 2"/>
          <p:cNvSpPr>
            <a:spLocks noGrp="1"/>
          </p:cNvSpPr>
          <p:nvPr>
            <p:ph type="title"/>
          </p:nvPr>
        </p:nvSpPr>
        <p:spPr/>
        <p:txBody>
          <a:bodyPr/>
          <a:lstStyle/>
          <a:p>
            <a:pPr eaLnBrk="1" latinLnBrk="0" hangingPunct="1"/>
            <a:r>
              <a:rPr lang="pt-BR"/>
              <a:t>Clique para editar o título mestre</a:t>
            </a:r>
            <a:endParaRPr/>
          </a:p>
        </p:txBody>
      </p:sp>
      <p:sp>
        <p:nvSpPr>
          <p:cNvPr id="10" name="Rectangle 8"/>
          <p:cNvSpPr>
            <a:spLocks noGrp="1"/>
          </p:cNvSpPr>
          <p:nvPr>
            <p:ph type="body" sz="quarter" idx="14"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8" name="Rectangle 11"/>
          <p:cNvSpPr>
            <a:spLocks noGrp="1"/>
          </p:cNvSpPr>
          <p:nvPr>
            <p:ph sz="quarter" idx="16"/>
          </p:nvPr>
        </p:nvSpPr>
        <p:spPr>
          <a:xfrm>
            <a:off x="4419600" y="50800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9" name="Rectangle 8"/>
          <p:cNvSpPr>
            <a:spLocks noGrp="1"/>
          </p:cNvSpPr>
          <p:nvPr>
            <p:ph type="body" sz="quarter" idx="13" hasCustomPrompt="1"/>
          </p:nvPr>
        </p:nvSpPr>
        <p:spPr>
          <a:xfrm>
            <a:off x="304800"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0" name="Rectangle 11"/>
          <p:cNvSpPr>
            <a:spLocks noGrp="1"/>
          </p:cNvSpPr>
          <p:nvPr>
            <p:ph sz="quarter" idx="15"/>
          </p:nvPr>
        </p:nvSpPr>
        <p:spPr>
          <a:xfrm>
            <a:off x="304800"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2" name="Rectangle 8"/>
          <p:cNvSpPr>
            <a:spLocks noGrp="1"/>
          </p:cNvSpPr>
          <p:nvPr>
            <p:ph type="body" sz="quarter" idx="17" hasCustomPrompt="1"/>
          </p:nvPr>
        </p:nvSpPr>
        <p:spPr>
          <a:xfrm>
            <a:off x="4416552" y="19507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3" name="Rectangle 11"/>
          <p:cNvSpPr>
            <a:spLocks noGrp="1"/>
          </p:cNvSpPr>
          <p:nvPr>
            <p:ph sz="quarter" idx="18"/>
          </p:nvPr>
        </p:nvSpPr>
        <p:spPr>
          <a:xfrm>
            <a:off x="4416552" y="21412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4" name="Rectangle 8"/>
          <p:cNvSpPr>
            <a:spLocks noGrp="1"/>
          </p:cNvSpPr>
          <p:nvPr>
            <p:ph type="body" sz="quarter" idx="19" hasCustomPrompt="1"/>
          </p:nvPr>
        </p:nvSpPr>
        <p:spPr>
          <a:xfrm>
            <a:off x="4419600" y="35763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5" name="Rectangle 11"/>
          <p:cNvSpPr>
            <a:spLocks noGrp="1"/>
          </p:cNvSpPr>
          <p:nvPr>
            <p:ph sz="quarter" idx="20"/>
          </p:nvPr>
        </p:nvSpPr>
        <p:spPr>
          <a:xfrm>
            <a:off x="4419600" y="37668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7" name="Rectangle 17"/>
          <p:cNvSpPr>
            <a:spLocks noGrp="1"/>
          </p:cNvSpPr>
          <p:nvPr>
            <p:ph type="dt" sz="half" idx="21"/>
          </p:nvPr>
        </p:nvSpPr>
        <p:spPr/>
        <p:txBody>
          <a:bodyPr/>
          <a:lstStyle/>
          <a:p>
            <a:pPr algn="r"/>
            <a:fld id="{764179E4-E437-4207-BB73-C072E1FB1AB1}" type="datetime10">
              <a:rPr lang="pt-BR" smtClean="0"/>
              <a:t>13:10</a:t>
            </a:fld>
            <a:endParaRPr kumimoji="0" lang="pt-BR" dirty="0"/>
          </a:p>
        </p:txBody>
      </p:sp>
      <p:sp>
        <p:nvSpPr>
          <p:cNvPr id="18" name="Rectangle 18"/>
          <p:cNvSpPr>
            <a:spLocks noGrp="1"/>
          </p:cNvSpPr>
          <p:nvPr>
            <p:ph type="sldNum" sz="quarter" idx="22"/>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1" name="Rectangle 21"/>
          <p:cNvSpPr>
            <a:spLocks noGrp="1"/>
          </p:cNvSpPr>
          <p:nvPr>
            <p:ph type="ftr" sz="quarter" idx="23"/>
          </p:nvPr>
        </p:nvSpPr>
        <p:spPr/>
        <p:txBody>
          <a:bodyPr/>
          <a:lstStyle/>
          <a:p>
            <a:endParaRPr kumimoji="0" lang="pt-B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Superior: 3 Esquerda, 1 Direita">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pPr eaLnBrk="1" latinLnBrk="0" hangingPunct="1"/>
            <a:r>
              <a:rPr lang="pt-BR"/>
              <a:t>Clique para editar o título mestre</a:t>
            </a:r>
            <a:endParaRPr/>
          </a:p>
        </p:txBody>
      </p:sp>
      <p:sp>
        <p:nvSpPr>
          <p:cNvPr id="18" name="Rectangle 8"/>
          <p:cNvSpPr>
            <a:spLocks noGrp="1"/>
          </p:cNvSpPr>
          <p:nvPr>
            <p:ph type="body" sz="quarter" idx="13" hasCustomPrompt="1"/>
          </p:nvPr>
        </p:nvSpPr>
        <p:spPr>
          <a:xfrm>
            <a:off x="4416552"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1" name="Rectangle 11"/>
          <p:cNvSpPr>
            <a:spLocks noGrp="1"/>
          </p:cNvSpPr>
          <p:nvPr>
            <p:ph sz="quarter" idx="15"/>
          </p:nvPr>
        </p:nvSpPr>
        <p:spPr>
          <a:xfrm>
            <a:off x="4416552"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9" name="Rectangle 8"/>
          <p:cNvSpPr>
            <a:spLocks noGrp="1"/>
          </p:cNvSpPr>
          <p:nvPr>
            <p:ph type="body" sz="quarter" idx="14" hasCustomPrompt="1"/>
          </p:nvPr>
        </p:nvSpPr>
        <p:spPr>
          <a:xfrm>
            <a:off x="3048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0" name="Rectangle 11"/>
          <p:cNvSpPr>
            <a:spLocks noGrp="1"/>
          </p:cNvSpPr>
          <p:nvPr>
            <p:ph sz="quarter" idx="16"/>
          </p:nvPr>
        </p:nvSpPr>
        <p:spPr>
          <a:xfrm>
            <a:off x="304800" y="50800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3" name="Rectangle 8"/>
          <p:cNvSpPr>
            <a:spLocks noGrp="1"/>
          </p:cNvSpPr>
          <p:nvPr>
            <p:ph type="body" sz="quarter" idx="17" hasCustomPrompt="1"/>
          </p:nvPr>
        </p:nvSpPr>
        <p:spPr>
          <a:xfrm>
            <a:off x="301752" y="19507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4" name="Rectangle 11"/>
          <p:cNvSpPr>
            <a:spLocks noGrp="1"/>
          </p:cNvSpPr>
          <p:nvPr>
            <p:ph sz="quarter" idx="18"/>
          </p:nvPr>
        </p:nvSpPr>
        <p:spPr>
          <a:xfrm>
            <a:off x="301752" y="21412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5" name="Rectangle 8"/>
          <p:cNvSpPr>
            <a:spLocks noGrp="1"/>
          </p:cNvSpPr>
          <p:nvPr>
            <p:ph type="body" sz="quarter" idx="19" hasCustomPrompt="1"/>
          </p:nvPr>
        </p:nvSpPr>
        <p:spPr>
          <a:xfrm>
            <a:off x="304800" y="35763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6" name="Rectangle 11"/>
          <p:cNvSpPr>
            <a:spLocks noGrp="1"/>
          </p:cNvSpPr>
          <p:nvPr>
            <p:ph sz="quarter" idx="20"/>
          </p:nvPr>
        </p:nvSpPr>
        <p:spPr>
          <a:xfrm>
            <a:off x="304800" y="37668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7" name="Rectangle 17"/>
          <p:cNvSpPr>
            <a:spLocks noGrp="1"/>
          </p:cNvSpPr>
          <p:nvPr>
            <p:ph type="dt" sz="half" idx="21"/>
          </p:nvPr>
        </p:nvSpPr>
        <p:spPr/>
        <p:txBody>
          <a:bodyPr/>
          <a:lstStyle/>
          <a:p>
            <a:pPr algn="r"/>
            <a:fld id="{0F21F0C7-05A9-4D5D-9CED-B15BD843790F}" type="datetime10">
              <a:rPr lang="pt-BR" smtClean="0"/>
              <a:t>13:10</a:t>
            </a:fld>
            <a:endParaRPr kumimoji="0" lang="pt-BR" dirty="0"/>
          </a:p>
        </p:txBody>
      </p:sp>
      <p:sp>
        <p:nvSpPr>
          <p:cNvPr id="19" name="Rectangle 19"/>
          <p:cNvSpPr>
            <a:spLocks noGrp="1"/>
          </p:cNvSpPr>
          <p:nvPr>
            <p:ph type="sldNum" sz="quarter" idx="22"/>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0" name="Rectangle 20"/>
          <p:cNvSpPr>
            <a:spLocks noGrp="1"/>
          </p:cNvSpPr>
          <p:nvPr>
            <p:ph type="ftr" sz="quarter" idx="23"/>
          </p:nvPr>
        </p:nvSpPr>
        <p:spPr/>
        <p:txBody>
          <a:bodyPr/>
          <a:lstStyle/>
          <a:p>
            <a:endParaRPr kumimoji="0" lang="pt-B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Superior: 2 Esquerda, 3 Direita">
    <p:spTree>
      <p:nvGrpSpPr>
        <p:cNvPr id="1" name=""/>
        <p:cNvGrpSpPr/>
        <p:nvPr/>
      </p:nvGrpSpPr>
      <p:grpSpPr>
        <a:xfrm>
          <a:off x="0" y="0"/>
          <a:ext cx="0" cy="0"/>
          <a:chOff x="0" y="0"/>
          <a:chExt cx="0" cy="0"/>
        </a:xfrm>
      </p:grpSpPr>
      <p:sp>
        <p:nvSpPr>
          <p:cNvPr id="20" name="Rectangle 2"/>
          <p:cNvSpPr>
            <a:spLocks noGrp="1"/>
          </p:cNvSpPr>
          <p:nvPr>
            <p:ph type="title"/>
          </p:nvPr>
        </p:nvSpPr>
        <p:spPr/>
        <p:txBody>
          <a:bodyPr/>
          <a:lstStyle/>
          <a:p>
            <a:pPr eaLnBrk="1" latinLnBrk="0" hangingPunct="1"/>
            <a:r>
              <a:rPr lang="pt-BR"/>
              <a:t>Clique para editar o título mestre</a:t>
            </a:r>
            <a:endParaRPr/>
          </a:p>
        </p:txBody>
      </p:sp>
      <p:sp>
        <p:nvSpPr>
          <p:cNvPr id="23" name="Rectangle 8"/>
          <p:cNvSpPr>
            <a:spLocks noGrp="1"/>
          </p:cNvSpPr>
          <p:nvPr>
            <p:ph type="body" sz="quarter" idx="13" hasCustomPrompt="1"/>
          </p:nvPr>
        </p:nvSpPr>
        <p:spPr>
          <a:xfrm>
            <a:off x="3048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4" name="Rectangle 11"/>
          <p:cNvSpPr>
            <a:spLocks noGrp="1"/>
          </p:cNvSpPr>
          <p:nvPr>
            <p:ph sz="quarter" idx="15"/>
          </p:nvPr>
        </p:nvSpPr>
        <p:spPr>
          <a:xfrm>
            <a:off x="3048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5" name="Rectangle 8"/>
          <p:cNvSpPr>
            <a:spLocks noGrp="1"/>
          </p:cNvSpPr>
          <p:nvPr>
            <p:ph type="body" sz="quarter" idx="16" hasCustomPrompt="1"/>
          </p:nvPr>
        </p:nvSpPr>
        <p:spPr>
          <a:xfrm>
            <a:off x="3017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6" name="Rectangle 11"/>
          <p:cNvSpPr>
            <a:spLocks noGrp="1"/>
          </p:cNvSpPr>
          <p:nvPr>
            <p:ph sz="quarter" idx="17"/>
          </p:nvPr>
        </p:nvSpPr>
        <p:spPr>
          <a:xfrm>
            <a:off x="3017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8" name="Rectangle 8"/>
          <p:cNvSpPr>
            <a:spLocks noGrp="1"/>
          </p:cNvSpPr>
          <p:nvPr>
            <p:ph type="body" sz="quarter" idx="14"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9" name="Rectangle 11"/>
          <p:cNvSpPr>
            <a:spLocks noGrp="1"/>
          </p:cNvSpPr>
          <p:nvPr>
            <p:ph sz="quarter" idx="18"/>
          </p:nvPr>
        </p:nvSpPr>
        <p:spPr>
          <a:xfrm>
            <a:off x="4419600" y="50800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31" name="Rectangle 8"/>
          <p:cNvSpPr>
            <a:spLocks noGrp="1"/>
          </p:cNvSpPr>
          <p:nvPr>
            <p:ph type="body" sz="quarter" idx="19" hasCustomPrompt="1"/>
          </p:nvPr>
        </p:nvSpPr>
        <p:spPr>
          <a:xfrm>
            <a:off x="4416552" y="19507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32" name="Rectangle 11"/>
          <p:cNvSpPr>
            <a:spLocks noGrp="1"/>
          </p:cNvSpPr>
          <p:nvPr>
            <p:ph sz="quarter" idx="20"/>
          </p:nvPr>
        </p:nvSpPr>
        <p:spPr>
          <a:xfrm>
            <a:off x="4416552" y="21412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33" name="Rectangle 8"/>
          <p:cNvSpPr>
            <a:spLocks noGrp="1"/>
          </p:cNvSpPr>
          <p:nvPr>
            <p:ph type="body" sz="quarter" idx="21" hasCustomPrompt="1"/>
          </p:nvPr>
        </p:nvSpPr>
        <p:spPr>
          <a:xfrm>
            <a:off x="4419600" y="35763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34" name="Rectangle 11"/>
          <p:cNvSpPr>
            <a:spLocks noGrp="1"/>
          </p:cNvSpPr>
          <p:nvPr>
            <p:ph sz="quarter" idx="22"/>
          </p:nvPr>
        </p:nvSpPr>
        <p:spPr>
          <a:xfrm>
            <a:off x="4419600" y="37668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6" name="Rectangle 16"/>
          <p:cNvSpPr>
            <a:spLocks noGrp="1"/>
          </p:cNvSpPr>
          <p:nvPr>
            <p:ph type="dt" sz="half" idx="23"/>
          </p:nvPr>
        </p:nvSpPr>
        <p:spPr/>
        <p:txBody>
          <a:bodyPr/>
          <a:lstStyle/>
          <a:p>
            <a:pPr algn="r"/>
            <a:fld id="{160A47BC-D7F5-446E-B185-F67323BAA19A}" type="datetime10">
              <a:rPr lang="pt-BR" smtClean="0"/>
              <a:t>13:10</a:t>
            </a:fld>
            <a:endParaRPr kumimoji="0" lang="pt-BR" dirty="0"/>
          </a:p>
        </p:txBody>
      </p:sp>
      <p:sp>
        <p:nvSpPr>
          <p:cNvPr id="17" name="Rectangle 17"/>
          <p:cNvSpPr>
            <a:spLocks noGrp="1"/>
          </p:cNvSpPr>
          <p:nvPr>
            <p:ph type="sldNum" sz="quarter" idx="24"/>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18" name="Rectangle 18"/>
          <p:cNvSpPr>
            <a:spLocks noGrp="1"/>
          </p:cNvSpPr>
          <p:nvPr>
            <p:ph type="ftr" sz="quarter" idx="25"/>
          </p:nvPr>
        </p:nvSpPr>
        <p:spPr/>
        <p:txBody>
          <a:bodyPr/>
          <a:lstStyle/>
          <a:p>
            <a:endParaRPr kumimoji="0" lang="pt-B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Superior: 3 Esquerda, 2 Direita">
    <p:spTree>
      <p:nvGrpSpPr>
        <p:cNvPr id="1" name=""/>
        <p:cNvGrpSpPr/>
        <p:nvPr/>
      </p:nvGrpSpPr>
      <p:grpSpPr>
        <a:xfrm>
          <a:off x="0" y="0"/>
          <a:ext cx="0" cy="0"/>
          <a:chOff x="0" y="0"/>
          <a:chExt cx="0" cy="0"/>
        </a:xfrm>
      </p:grpSpPr>
      <p:sp>
        <p:nvSpPr>
          <p:cNvPr id="5" name="Rectangle 2"/>
          <p:cNvSpPr>
            <a:spLocks noGrp="1"/>
          </p:cNvSpPr>
          <p:nvPr>
            <p:ph type="title"/>
          </p:nvPr>
        </p:nvSpPr>
        <p:spPr/>
        <p:txBody>
          <a:bodyPr/>
          <a:lstStyle/>
          <a:p>
            <a:pPr eaLnBrk="1" latinLnBrk="0" hangingPunct="1"/>
            <a:r>
              <a:rPr lang="pt-BR"/>
              <a:t>Clique para editar o título mestre</a:t>
            </a:r>
            <a:endParaRPr/>
          </a:p>
        </p:txBody>
      </p:sp>
      <p:sp>
        <p:nvSpPr>
          <p:cNvPr id="21" name="Rectangle 8"/>
          <p:cNvSpPr>
            <a:spLocks noGrp="1"/>
          </p:cNvSpPr>
          <p:nvPr>
            <p:ph type="body" sz="quarter" idx="14" hasCustomPrompt="1"/>
          </p:nvPr>
        </p:nvSpPr>
        <p:spPr>
          <a:xfrm>
            <a:off x="307848"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2" name="Rectangle 11"/>
          <p:cNvSpPr>
            <a:spLocks noGrp="1"/>
          </p:cNvSpPr>
          <p:nvPr>
            <p:ph sz="quarter" idx="16"/>
          </p:nvPr>
        </p:nvSpPr>
        <p:spPr>
          <a:xfrm>
            <a:off x="307848" y="50800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5" name="Rectangle 8"/>
          <p:cNvSpPr>
            <a:spLocks noGrp="1"/>
          </p:cNvSpPr>
          <p:nvPr>
            <p:ph type="body" sz="quarter" idx="17" hasCustomPrompt="1"/>
          </p:nvPr>
        </p:nvSpPr>
        <p:spPr>
          <a:xfrm>
            <a:off x="304800" y="19507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6" name="Rectangle 11"/>
          <p:cNvSpPr>
            <a:spLocks noGrp="1"/>
          </p:cNvSpPr>
          <p:nvPr>
            <p:ph sz="quarter" idx="18"/>
          </p:nvPr>
        </p:nvSpPr>
        <p:spPr>
          <a:xfrm>
            <a:off x="304800" y="21412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7" name="Rectangle 8"/>
          <p:cNvSpPr>
            <a:spLocks noGrp="1"/>
          </p:cNvSpPr>
          <p:nvPr>
            <p:ph type="body" sz="quarter" idx="19" hasCustomPrompt="1"/>
          </p:nvPr>
        </p:nvSpPr>
        <p:spPr>
          <a:xfrm>
            <a:off x="307848" y="35763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8" name="Rectangle 11"/>
          <p:cNvSpPr>
            <a:spLocks noGrp="1"/>
          </p:cNvSpPr>
          <p:nvPr>
            <p:ph sz="quarter" idx="20"/>
          </p:nvPr>
        </p:nvSpPr>
        <p:spPr>
          <a:xfrm>
            <a:off x="307848" y="37668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2" name="Rectangle 8"/>
          <p:cNvSpPr>
            <a:spLocks noGrp="1"/>
          </p:cNvSpPr>
          <p:nvPr>
            <p:ph type="body" sz="quarter" idx="21"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3" name="Rectangle 11"/>
          <p:cNvSpPr>
            <a:spLocks noGrp="1"/>
          </p:cNvSpPr>
          <p:nvPr>
            <p:ph sz="quarter" idx="22"/>
          </p:nvPr>
        </p:nvSpPr>
        <p:spPr>
          <a:xfrm>
            <a:off x="44196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5" name="Rectangle 8"/>
          <p:cNvSpPr>
            <a:spLocks noGrp="1"/>
          </p:cNvSpPr>
          <p:nvPr>
            <p:ph type="body" sz="quarter" idx="23" hasCustomPrompt="1"/>
          </p:nvPr>
        </p:nvSpPr>
        <p:spPr>
          <a:xfrm>
            <a:off x="44165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6" name="Rectangle 11"/>
          <p:cNvSpPr>
            <a:spLocks noGrp="1"/>
          </p:cNvSpPr>
          <p:nvPr>
            <p:ph sz="quarter" idx="24"/>
          </p:nvPr>
        </p:nvSpPr>
        <p:spPr>
          <a:xfrm>
            <a:off x="44165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7" name="Rectangle 17"/>
          <p:cNvSpPr>
            <a:spLocks noGrp="1"/>
          </p:cNvSpPr>
          <p:nvPr>
            <p:ph type="dt" sz="half" idx="25"/>
          </p:nvPr>
        </p:nvSpPr>
        <p:spPr/>
        <p:txBody>
          <a:bodyPr/>
          <a:lstStyle/>
          <a:p>
            <a:pPr algn="r"/>
            <a:fld id="{5BAD0E18-46C9-46B9-BA48-C6B1685FF1D3}" type="datetime10">
              <a:rPr lang="pt-BR" smtClean="0"/>
              <a:t>13:10</a:t>
            </a:fld>
            <a:endParaRPr kumimoji="0" lang="pt-BR" dirty="0"/>
          </a:p>
        </p:txBody>
      </p:sp>
      <p:sp>
        <p:nvSpPr>
          <p:cNvPr id="18" name="Rectangle 18"/>
          <p:cNvSpPr>
            <a:spLocks noGrp="1"/>
          </p:cNvSpPr>
          <p:nvPr>
            <p:ph type="sldNum" sz="quarter" idx="26"/>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3" name="Rectangle 23"/>
          <p:cNvSpPr>
            <a:spLocks noGrp="1"/>
          </p:cNvSpPr>
          <p:nvPr>
            <p:ph type="ftr" sz="quarter" idx="27"/>
          </p:nvPr>
        </p:nvSpPr>
        <p:spPr/>
        <p:txBody>
          <a:bodyPr/>
          <a:lstStyle/>
          <a:p>
            <a:endParaRPr kumimoji="0" lang="pt-B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ápides">
    <p:spTree>
      <p:nvGrpSpPr>
        <p:cNvPr id="1" name=""/>
        <p:cNvGrpSpPr/>
        <p:nvPr/>
      </p:nvGrpSpPr>
      <p:grpSpPr>
        <a:xfrm>
          <a:off x="0" y="0"/>
          <a:ext cx="0" cy="0"/>
          <a:chOff x="0" y="0"/>
          <a:chExt cx="0" cy="0"/>
        </a:xfrm>
      </p:grpSpPr>
      <p:sp>
        <p:nvSpPr>
          <p:cNvPr id="23" name="Rectangle 2"/>
          <p:cNvSpPr>
            <a:spLocks noGrp="1"/>
          </p:cNvSpPr>
          <p:nvPr>
            <p:ph type="title"/>
          </p:nvPr>
        </p:nvSpPr>
        <p:spPr/>
        <p:txBody>
          <a:bodyPr/>
          <a:lstStyle/>
          <a:p>
            <a:pPr eaLnBrk="1" latinLnBrk="0" hangingPunct="1"/>
            <a:r>
              <a:rPr lang="pt-BR"/>
              <a:t>Clique para editar o título mestre</a:t>
            </a:r>
            <a:endParaRPr/>
          </a:p>
        </p:txBody>
      </p:sp>
      <p:sp>
        <p:nvSpPr>
          <p:cNvPr id="9" name="Rectangle 6"/>
          <p:cNvSpPr/>
          <p:nvPr/>
        </p:nvSpPr>
        <p:spPr>
          <a:xfrm>
            <a:off x="1371600" y="1206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8" name="Rectangle 6"/>
          <p:cNvSpPr/>
          <p:nvPr/>
        </p:nvSpPr>
        <p:spPr>
          <a:xfrm>
            <a:off x="1371600" y="3238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6" name="Rectangle 6"/>
          <p:cNvSpPr/>
          <p:nvPr/>
        </p:nvSpPr>
        <p:spPr>
          <a:xfrm>
            <a:off x="3505200" y="1206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5" name="Rectangle 6"/>
          <p:cNvSpPr/>
          <p:nvPr/>
        </p:nvSpPr>
        <p:spPr>
          <a:xfrm>
            <a:off x="3505200" y="3238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31" name="Rectangle 6"/>
          <p:cNvSpPr/>
          <p:nvPr/>
        </p:nvSpPr>
        <p:spPr>
          <a:xfrm>
            <a:off x="5638800" y="1206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3" name="Rectangle 6"/>
          <p:cNvSpPr/>
          <p:nvPr/>
        </p:nvSpPr>
        <p:spPr>
          <a:xfrm>
            <a:off x="5638800" y="3238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4" name="Rectangle 10"/>
          <p:cNvSpPr>
            <a:spLocks noGrp="1"/>
          </p:cNvSpPr>
          <p:nvPr>
            <p:ph type="pic" sz="quarter" idx="13" hasCustomPrompt="1"/>
          </p:nvPr>
        </p:nvSpPr>
        <p:spPr>
          <a:xfrm>
            <a:off x="1524000" y="1333500"/>
            <a:ext cx="1371600" cy="571500"/>
          </a:xfrm>
        </p:spPr>
        <p:txBody>
          <a:bodyPr/>
          <a:lstStyle/>
          <a:p>
            <a:r>
              <a:rPr kumimoji="0" lang="pt-BR" dirty="0"/>
              <a:t>Logotipo</a:t>
            </a:r>
            <a:r>
              <a:rPr kumimoji="0" lang="pt-BR" baseline="0" dirty="0"/>
              <a:t> da Empresa</a:t>
            </a:r>
            <a:endParaRPr kumimoji="0" lang="pt-BR" dirty="0"/>
          </a:p>
        </p:txBody>
      </p:sp>
      <p:sp>
        <p:nvSpPr>
          <p:cNvPr id="19" name="Rectangle 10"/>
          <p:cNvSpPr>
            <a:spLocks noGrp="1"/>
          </p:cNvSpPr>
          <p:nvPr>
            <p:ph type="pic" sz="quarter" idx="29" hasCustomPrompt="1"/>
          </p:nvPr>
        </p:nvSpPr>
        <p:spPr>
          <a:xfrm>
            <a:off x="1524000" y="3365500"/>
            <a:ext cx="1371600" cy="571500"/>
          </a:xfrm>
        </p:spPr>
        <p:txBody>
          <a:bodyPr/>
          <a:lstStyle/>
          <a:p>
            <a:r>
              <a:rPr kumimoji="0" lang="pt-BR" dirty="0"/>
              <a:t>Logotipo</a:t>
            </a:r>
            <a:r>
              <a:rPr kumimoji="0" lang="pt-BR" baseline="0" dirty="0"/>
              <a:t> da Empresa</a:t>
            </a:r>
            <a:endParaRPr kumimoji="0" lang="pt-BR" dirty="0"/>
          </a:p>
        </p:txBody>
      </p:sp>
      <p:sp>
        <p:nvSpPr>
          <p:cNvPr id="27" name="Rectangle 10"/>
          <p:cNvSpPr>
            <a:spLocks noGrp="1"/>
          </p:cNvSpPr>
          <p:nvPr>
            <p:ph type="pic" sz="quarter" idx="17" hasCustomPrompt="1"/>
          </p:nvPr>
        </p:nvSpPr>
        <p:spPr>
          <a:xfrm>
            <a:off x="3657600" y="1333500"/>
            <a:ext cx="1371600" cy="571500"/>
          </a:xfrm>
        </p:spPr>
        <p:txBody>
          <a:bodyPr/>
          <a:lstStyle/>
          <a:p>
            <a:r>
              <a:rPr kumimoji="0" lang="pt-BR" dirty="0"/>
              <a:t>Logotipo</a:t>
            </a:r>
            <a:r>
              <a:rPr kumimoji="0" lang="pt-BR" baseline="0" dirty="0"/>
              <a:t> da Empresa</a:t>
            </a:r>
            <a:endParaRPr kumimoji="0" lang="pt-BR" dirty="0"/>
          </a:p>
        </p:txBody>
      </p:sp>
      <p:sp>
        <p:nvSpPr>
          <p:cNvPr id="11" name="Rectangle 10"/>
          <p:cNvSpPr>
            <a:spLocks noGrp="1"/>
          </p:cNvSpPr>
          <p:nvPr>
            <p:ph type="pic" sz="quarter" idx="30" hasCustomPrompt="1"/>
          </p:nvPr>
        </p:nvSpPr>
        <p:spPr>
          <a:xfrm>
            <a:off x="3657600" y="3365500"/>
            <a:ext cx="1371600" cy="571500"/>
          </a:xfrm>
        </p:spPr>
        <p:txBody>
          <a:bodyPr/>
          <a:lstStyle/>
          <a:p>
            <a:r>
              <a:rPr kumimoji="0" lang="pt-BR" dirty="0"/>
              <a:t>Logotipo</a:t>
            </a:r>
            <a:r>
              <a:rPr kumimoji="0" lang="pt-BR" baseline="0" dirty="0"/>
              <a:t> da Empresa</a:t>
            </a:r>
            <a:endParaRPr kumimoji="0" lang="pt-BR" dirty="0"/>
          </a:p>
        </p:txBody>
      </p:sp>
      <p:sp>
        <p:nvSpPr>
          <p:cNvPr id="4" name="Rectangle 10"/>
          <p:cNvSpPr>
            <a:spLocks noGrp="1"/>
          </p:cNvSpPr>
          <p:nvPr>
            <p:ph type="pic" sz="quarter" idx="21" hasCustomPrompt="1"/>
          </p:nvPr>
        </p:nvSpPr>
        <p:spPr>
          <a:xfrm>
            <a:off x="5791200" y="1333500"/>
            <a:ext cx="1371600" cy="571500"/>
          </a:xfrm>
        </p:spPr>
        <p:txBody>
          <a:bodyPr/>
          <a:lstStyle/>
          <a:p>
            <a:r>
              <a:rPr kumimoji="0" lang="pt-BR" dirty="0"/>
              <a:t>Logotipo</a:t>
            </a:r>
            <a:r>
              <a:rPr kumimoji="0" lang="pt-BR" baseline="0" dirty="0"/>
              <a:t> da Empresa</a:t>
            </a:r>
            <a:endParaRPr kumimoji="0" lang="pt-BR" dirty="0"/>
          </a:p>
        </p:txBody>
      </p:sp>
      <p:sp>
        <p:nvSpPr>
          <p:cNvPr id="15" name="Rectangle 10"/>
          <p:cNvSpPr>
            <a:spLocks noGrp="1"/>
          </p:cNvSpPr>
          <p:nvPr>
            <p:ph type="pic" sz="quarter" idx="31" hasCustomPrompt="1"/>
          </p:nvPr>
        </p:nvSpPr>
        <p:spPr>
          <a:xfrm>
            <a:off x="5791200" y="3365500"/>
            <a:ext cx="1371600" cy="571500"/>
          </a:xfrm>
        </p:spPr>
        <p:txBody>
          <a:bodyPr/>
          <a:lstStyle/>
          <a:p>
            <a:r>
              <a:rPr kumimoji="0" lang="pt-BR" dirty="0"/>
              <a:t>Logotipo</a:t>
            </a:r>
            <a:r>
              <a:rPr kumimoji="0" lang="pt-BR" baseline="0" dirty="0"/>
              <a:t> da Empresa</a:t>
            </a:r>
            <a:endParaRPr kumimoji="0" lang="pt-BR" dirty="0"/>
          </a:p>
        </p:txBody>
      </p:sp>
      <p:sp>
        <p:nvSpPr>
          <p:cNvPr id="7" name="Rectangle 12"/>
          <p:cNvSpPr>
            <a:spLocks noGrp="1"/>
          </p:cNvSpPr>
          <p:nvPr>
            <p:ph type="body" sz="quarter" idx="14" hasCustomPrompt="1"/>
          </p:nvPr>
        </p:nvSpPr>
        <p:spPr>
          <a:xfrm>
            <a:off x="1524000" y="2413000"/>
            <a:ext cx="1371600" cy="254000"/>
          </a:xfrm>
        </p:spPr>
        <p:txBody>
          <a:bodyPr anchor="ctr"/>
          <a:lstStyle>
            <a:lvl1pPr algn="ctr" eaLnBrk="1" latinLnBrk="0" hangingPunct="1">
              <a:defRPr kumimoji="0" lang="pt-BR" b="1"/>
            </a:lvl1pPr>
            <a:extLst/>
          </a:lstStyle>
          <a:p>
            <a:pPr lvl="0"/>
            <a:r>
              <a:rPr kumimoji="0" lang="pt-BR"/>
              <a:t>Valor</a:t>
            </a:r>
          </a:p>
        </p:txBody>
      </p:sp>
      <p:sp>
        <p:nvSpPr>
          <p:cNvPr id="28" name="Rectangle 12"/>
          <p:cNvSpPr>
            <a:spLocks noGrp="1"/>
          </p:cNvSpPr>
          <p:nvPr>
            <p:ph type="body" sz="quarter" idx="33" hasCustomPrompt="1"/>
          </p:nvPr>
        </p:nvSpPr>
        <p:spPr>
          <a:xfrm>
            <a:off x="1524000" y="4445000"/>
            <a:ext cx="1371600" cy="254000"/>
          </a:xfrm>
        </p:spPr>
        <p:txBody>
          <a:bodyPr anchor="ctr"/>
          <a:lstStyle>
            <a:lvl1pPr algn="ctr" eaLnBrk="1" latinLnBrk="0" hangingPunct="1">
              <a:defRPr kumimoji="0" lang="pt-BR" b="1"/>
            </a:lvl1pPr>
            <a:extLst/>
          </a:lstStyle>
          <a:p>
            <a:pPr lvl="0"/>
            <a:r>
              <a:rPr kumimoji="0" lang="pt-BR"/>
              <a:t>Valor</a:t>
            </a:r>
          </a:p>
        </p:txBody>
      </p:sp>
      <p:sp>
        <p:nvSpPr>
          <p:cNvPr id="30" name="Rectangle 12"/>
          <p:cNvSpPr>
            <a:spLocks noGrp="1"/>
          </p:cNvSpPr>
          <p:nvPr>
            <p:ph type="body" sz="quarter" idx="18" hasCustomPrompt="1"/>
          </p:nvPr>
        </p:nvSpPr>
        <p:spPr>
          <a:xfrm>
            <a:off x="3657600" y="2413000"/>
            <a:ext cx="1371600" cy="254000"/>
          </a:xfrm>
        </p:spPr>
        <p:txBody>
          <a:bodyPr anchor="ctr"/>
          <a:lstStyle>
            <a:lvl1pPr algn="ctr" eaLnBrk="1" latinLnBrk="0" hangingPunct="1">
              <a:defRPr kumimoji="0" lang="pt-BR" b="1"/>
            </a:lvl1pPr>
            <a:extLst/>
          </a:lstStyle>
          <a:p>
            <a:pPr lvl="0"/>
            <a:r>
              <a:rPr kumimoji="0" lang="pt-BR"/>
              <a:t>Valor</a:t>
            </a:r>
          </a:p>
        </p:txBody>
      </p:sp>
      <p:sp>
        <p:nvSpPr>
          <p:cNvPr id="13" name="Rectangle 12"/>
          <p:cNvSpPr>
            <a:spLocks noGrp="1"/>
          </p:cNvSpPr>
          <p:nvPr>
            <p:ph type="body" sz="quarter" idx="34" hasCustomPrompt="1"/>
          </p:nvPr>
        </p:nvSpPr>
        <p:spPr>
          <a:xfrm>
            <a:off x="3657600" y="4445000"/>
            <a:ext cx="1371600" cy="254000"/>
          </a:xfrm>
        </p:spPr>
        <p:txBody>
          <a:bodyPr anchor="ctr"/>
          <a:lstStyle>
            <a:lvl1pPr algn="ctr" eaLnBrk="1" latinLnBrk="0" hangingPunct="1">
              <a:defRPr kumimoji="0" lang="pt-BR" b="1"/>
            </a:lvl1pPr>
            <a:extLst/>
          </a:lstStyle>
          <a:p>
            <a:pPr lvl="0"/>
            <a:r>
              <a:rPr kumimoji="0" lang="pt-BR"/>
              <a:t>Valor</a:t>
            </a:r>
          </a:p>
        </p:txBody>
      </p:sp>
      <p:sp>
        <p:nvSpPr>
          <p:cNvPr id="14" name="Rectangle 12"/>
          <p:cNvSpPr>
            <a:spLocks noGrp="1"/>
          </p:cNvSpPr>
          <p:nvPr>
            <p:ph type="body" sz="quarter" idx="22" hasCustomPrompt="1"/>
          </p:nvPr>
        </p:nvSpPr>
        <p:spPr>
          <a:xfrm>
            <a:off x="5791200" y="2413000"/>
            <a:ext cx="1371600" cy="254000"/>
          </a:xfrm>
        </p:spPr>
        <p:txBody>
          <a:bodyPr anchor="ctr"/>
          <a:lstStyle>
            <a:lvl1pPr algn="ctr" eaLnBrk="1" latinLnBrk="0" hangingPunct="1">
              <a:defRPr kumimoji="0" lang="pt-BR" b="1"/>
            </a:lvl1pPr>
            <a:extLst/>
          </a:lstStyle>
          <a:p>
            <a:pPr lvl="0"/>
            <a:r>
              <a:rPr kumimoji="0" lang="pt-BR"/>
              <a:t>Valor</a:t>
            </a:r>
          </a:p>
        </p:txBody>
      </p:sp>
      <p:sp>
        <p:nvSpPr>
          <p:cNvPr id="2" name="Rectangle 12"/>
          <p:cNvSpPr>
            <a:spLocks noGrp="1"/>
          </p:cNvSpPr>
          <p:nvPr>
            <p:ph type="body" sz="quarter" idx="35" hasCustomPrompt="1"/>
          </p:nvPr>
        </p:nvSpPr>
        <p:spPr>
          <a:xfrm>
            <a:off x="5791200" y="4445000"/>
            <a:ext cx="1371600" cy="254000"/>
          </a:xfrm>
        </p:spPr>
        <p:txBody>
          <a:bodyPr anchor="ctr"/>
          <a:lstStyle>
            <a:lvl1pPr algn="ctr" eaLnBrk="1" latinLnBrk="0" hangingPunct="1">
              <a:defRPr kumimoji="0" lang="pt-BR" b="1"/>
            </a:lvl1pPr>
            <a:extLst/>
          </a:lstStyle>
          <a:p>
            <a:pPr lvl="0"/>
            <a:r>
              <a:rPr kumimoji="0" lang="pt-BR"/>
              <a:t>Valor</a:t>
            </a:r>
          </a:p>
        </p:txBody>
      </p:sp>
      <p:sp>
        <p:nvSpPr>
          <p:cNvPr id="44" name="Rectangle 11"/>
          <p:cNvSpPr>
            <a:spLocks noGrp="1"/>
          </p:cNvSpPr>
          <p:nvPr>
            <p:ph type="body" sz="quarter" idx="15" hasCustomPrompt="1"/>
          </p:nvPr>
        </p:nvSpPr>
        <p:spPr>
          <a:xfrm>
            <a:off x="1524000" y="2667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35" name="Rectangle 11"/>
          <p:cNvSpPr>
            <a:spLocks noGrp="1"/>
          </p:cNvSpPr>
          <p:nvPr>
            <p:ph type="body" sz="quarter" idx="37" hasCustomPrompt="1"/>
          </p:nvPr>
        </p:nvSpPr>
        <p:spPr>
          <a:xfrm>
            <a:off x="1524000" y="4699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34" name="Rectangle 11"/>
          <p:cNvSpPr>
            <a:spLocks noGrp="1"/>
          </p:cNvSpPr>
          <p:nvPr>
            <p:ph type="body" sz="quarter" idx="19" hasCustomPrompt="1"/>
          </p:nvPr>
        </p:nvSpPr>
        <p:spPr>
          <a:xfrm>
            <a:off x="3657600" y="2667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40" name="Rectangle 11"/>
          <p:cNvSpPr>
            <a:spLocks noGrp="1"/>
          </p:cNvSpPr>
          <p:nvPr>
            <p:ph type="body" sz="quarter" idx="38" hasCustomPrompt="1"/>
          </p:nvPr>
        </p:nvSpPr>
        <p:spPr>
          <a:xfrm>
            <a:off x="3657600" y="4699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38" name="Rectangle 11"/>
          <p:cNvSpPr>
            <a:spLocks noGrp="1"/>
          </p:cNvSpPr>
          <p:nvPr>
            <p:ph type="body" sz="quarter" idx="23" hasCustomPrompt="1"/>
          </p:nvPr>
        </p:nvSpPr>
        <p:spPr>
          <a:xfrm>
            <a:off x="5791200" y="2667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33" name="Rectangle 11"/>
          <p:cNvSpPr>
            <a:spLocks noGrp="1"/>
          </p:cNvSpPr>
          <p:nvPr>
            <p:ph type="body" sz="quarter" idx="39" hasCustomPrompt="1"/>
          </p:nvPr>
        </p:nvSpPr>
        <p:spPr>
          <a:xfrm>
            <a:off x="5791200" y="4699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5" name="Rectangle 14"/>
          <p:cNvSpPr>
            <a:spLocks noGrp="1"/>
          </p:cNvSpPr>
          <p:nvPr>
            <p:ph type="body" sz="quarter" idx="16" hasCustomPrompt="1"/>
          </p:nvPr>
        </p:nvSpPr>
        <p:spPr>
          <a:xfrm>
            <a:off x="1524000" y="1905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56" name="Rectangle 14"/>
          <p:cNvSpPr>
            <a:spLocks noGrp="1"/>
          </p:cNvSpPr>
          <p:nvPr>
            <p:ph type="body" sz="quarter" idx="41" hasCustomPrompt="1"/>
          </p:nvPr>
        </p:nvSpPr>
        <p:spPr>
          <a:xfrm>
            <a:off x="1524000" y="3937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62" name="Rectangle 14"/>
          <p:cNvSpPr>
            <a:spLocks noGrp="1"/>
          </p:cNvSpPr>
          <p:nvPr>
            <p:ph type="body" sz="quarter" idx="20" hasCustomPrompt="1"/>
          </p:nvPr>
        </p:nvSpPr>
        <p:spPr>
          <a:xfrm>
            <a:off x="3657600" y="1905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37" name="Rectangle 14"/>
          <p:cNvSpPr>
            <a:spLocks noGrp="1"/>
          </p:cNvSpPr>
          <p:nvPr>
            <p:ph type="body" sz="quarter" idx="42" hasCustomPrompt="1"/>
          </p:nvPr>
        </p:nvSpPr>
        <p:spPr>
          <a:xfrm>
            <a:off x="3657600" y="3937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41" name="Rectangle 14"/>
          <p:cNvSpPr>
            <a:spLocks noGrp="1"/>
          </p:cNvSpPr>
          <p:nvPr>
            <p:ph type="body" sz="quarter" idx="24" hasCustomPrompt="1"/>
          </p:nvPr>
        </p:nvSpPr>
        <p:spPr>
          <a:xfrm>
            <a:off x="5791200" y="1905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52" name="Rectangle 14"/>
          <p:cNvSpPr>
            <a:spLocks noGrp="1"/>
          </p:cNvSpPr>
          <p:nvPr>
            <p:ph type="body" sz="quarter" idx="43" hasCustomPrompt="1"/>
          </p:nvPr>
        </p:nvSpPr>
        <p:spPr>
          <a:xfrm>
            <a:off x="5791200" y="3937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39" name="Rectangle 51"/>
          <p:cNvSpPr>
            <a:spLocks noGrp="1"/>
          </p:cNvSpPr>
          <p:nvPr>
            <p:ph type="body" sz="quarter" idx="46"/>
          </p:nvPr>
        </p:nvSpPr>
        <p:spPr>
          <a:xfrm>
            <a:off x="304800" y="317500"/>
            <a:ext cx="8077200" cy="698500"/>
          </a:xfrm>
        </p:spPr>
        <p:txBody>
          <a:bodyPr/>
          <a:lstStyle>
            <a:lvl1pPr eaLnBrk="1" latinLnBrk="0" hangingPunct="1">
              <a:defRPr kumimoji="0" lang="pt-BR" sz="1200"/>
            </a:lvl1pPr>
            <a:extLst/>
          </a:lstStyle>
          <a:p>
            <a:pPr lvl="0" eaLnBrk="1" latinLnBrk="0" hangingPunct="1"/>
            <a:r>
              <a:rPr lang="pt-BR"/>
              <a:t>Clique para editar o texto mestre</a:t>
            </a:r>
          </a:p>
        </p:txBody>
      </p:sp>
      <p:sp>
        <p:nvSpPr>
          <p:cNvPr id="42" name="Rectangle 42"/>
          <p:cNvSpPr>
            <a:spLocks noGrp="1"/>
          </p:cNvSpPr>
          <p:nvPr>
            <p:ph type="dt" sz="half" idx="47"/>
          </p:nvPr>
        </p:nvSpPr>
        <p:spPr/>
        <p:txBody>
          <a:bodyPr/>
          <a:lstStyle/>
          <a:p>
            <a:pPr algn="r"/>
            <a:fld id="{C6AACA15-BDF9-4394-8A39-C4C3EA8730D0}" type="datetime10">
              <a:rPr lang="pt-BR" smtClean="0"/>
              <a:t>13:10</a:t>
            </a:fld>
            <a:endParaRPr kumimoji="0" lang="pt-BR" dirty="0"/>
          </a:p>
        </p:txBody>
      </p:sp>
      <p:sp>
        <p:nvSpPr>
          <p:cNvPr id="43" name="Rectangle 43"/>
          <p:cNvSpPr>
            <a:spLocks noGrp="1"/>
          </p:cNvSpPr>
          <p:nvPr>
            <p:ph type="sldNum" sz="quarter" idx="48"/>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45" name="Rectangle 45"/>
          <p:cNvSpPr>
            <a:spLocks noGrp="1"/>
          </p:cNvSpPr>
          <p:nvPr>
            <p:ph type="ftr" sz="quarter" idx="49"/>
          </p:nvPr>
        </p:nvSpPr>
        <p:spPr/>
        <p:txBody>
          <a:bodyPr/>
          <a:lstStyle/>
          <a:p>
            <a:endParaRPr kumimoji="0" lang="pt-B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E2512-045A-4D63-94D6-0A9D48D69222}"/>
              </a:ext>
            </a:extLst>
          </p:cNvPr>
          <p:cNvSpPr>
            <a:spLocks noGrp="1"/>
          </p:cNvSpPr>
          <p:nvPr>
            <p:ph type="ctrTitle"/>
          </p:nvPr>
        </p:nvSpPr>
        <p:spPr>
          <a:xfrm>
            <a:off x="1143000" y="935038"/>
            <a:ext cx="6858000" cy="1990725"/>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D1125E62-FE51-476E-BE27-F9EAF476352D}"/>
              </a:ext>
            </a:extLst>
          </p:cNvPr>
          <p:cNvSpPr>
            <a:spLocks noGrp="1"/>
          </p:cNvSpPr>
          <p:nvPr>
            <p:ph type="subTitle" idx="1"/>
          </p:nvPr>
        </p:nvSpPr>
        <p:spPr>
          <a:xfrm>
            <a:off x="1143000" y="3001963"/>
            <a:ext cx="6858000" cy="13795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3D004E9-9AC5-427D-B983-D1A6FB974567}"/>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5" name="Espaço Reservado para Rodapé 4">
            <a:extLst>
              <a:ext uri="{FF2B5EF4-FFF2-40B4-BE49-F238E27FC236}">
                <a16:creationId xmlns:a16="http://schemas.microsoft.com/office/drawing/2014/main" id="{E893E590-F448-4092-8E47-7858895DDAAD}"/>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86DF0619-A6EB-41C4-B8C0-E76C751BAC47}"/>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003092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06EB95-543F-4032-8305-62E0219ECA0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4BB3EF0-15B0-47C5-968D-8EF8258EA78F}"/>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D35841-9B26-4788-B94D-088500F637DE}"/>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5" name="Espaço Reservado para Rodapé 4">
            <a:extLst>
              <a:ext uri="{FF2B5EF4-FFF2-40B4-BE49-F238E27FC236}">
                <a16:creationId xmlns:a16="http://schemas.microsoft.com/office/drawing/2014/main" id="{B49FDF50-CC2D-4279-8426-1CAC4750AC76}"/>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60BBFFAD-7533-48E6-B5D9-733E6926FEDB}"/>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481607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9E73FE-4EFE-4128-B41E-B8E5A0BDDB1A}"/>
              </a:ext>
            </a:extLst>
          </p:cNvPr>
          <p:cNvSpPr>
            <a:spLocks noGrp="1"/>
          </p:cNvSpPr>
          <p:nvPr>
            <p:ph type="title"/>
          </p:nvPr>
        </p:nvSpPr>
        <p:spPr>
          <a:xfrm>
            <a:off x="623888" y="1425575"/>
            <a:ext cx="7886700" cy="2376488"/>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C364E61-8082-4803-865C-508B89CD3384}"/>
              </a:ext>
            </a:extLst>
          </p:cNvPr>
          <p:cNvSpPr>
            <a:spLocks noGrp="1"/>
          </p:cNvSpPr>
          <p:nvPr>
            <p:ph type="body" idx="1"/>
          </p:nvPr>
        </p:nvSpPr>
        <p:spPr>
          <a:xfrm>
            <a:off x="623888" y="3824288"/>
            <a:ext cx="7886700" cy="12509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2207923-0437-4160-B43C-A20062D1B2A4}"/>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5" name="Espaço Reservado para Rodapé 4">
            <a:extLst>
              <a:ext uri="{FF2B5EF4-FFF2-40B4-BE49-F238E27FC236}">
                <a16:creationId xmlns:a16="http://schemas.microsoft.com/office/drawing/2014/main" id="{85489245-516C-4B7F-9131-8F7B75C1D77C}"/>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1761C072-CB8E-4B3E-AAC9-612022CD1356}"/>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53800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auta">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pPr eaLnBrk="1" latinLnBrk="0" hangingPunct="1"/>
            <a:r>
              <a:rPr lang="pt-BR"/>
              <a:t>Clique para editar o título mestre</a:t>
            </a:r>
            <a:endParaRPr/>
          </a:p>
        </p:txBody>
      </p:sp>
      <p:sp>
        <p:nvSpPr>
          <p:cNvPr id="37" name="Rectangle 37"/>
          <p:cNvSpPr>
            <a:spLocks noGrp="1"/>
          </p:cNvSpPr>
          <p:nvPr>
            <p:ph type="body" sz="quarter" idx="13" hasCustomPrompt="1"/>
          </p:nvPr>
        </p:nvSpPr>
        <p:spPr>
          <a:xfrm>
            <a:off x="310896" y="317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43" name="Rectangle 37"/>
          <p:cNvSpPr>
            <a:spLocks noGrp="1"/>
          </p:cNvSpPr>
          <p:nvPr>
            <p:ph type="body" sz="quarter" idx="15" hasCustomPrompt="1"/>
          </p:nvPr>
        </p:nvSpPr>
        <p:spPr>
          <a:xfrm>
            <a:off x="304800" y="698500"/>
            <a:ext cx="7391400"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41" name="Rectangle 37"/>
          <p:cNvSpPr>
            <a:spLocks noGrp="1"/>
          </p:cNvSpPr>
          <p:nvPr>
            <p:ph type="body" sz="quarter" idx="17" hasCustomPrompt="1"/>
          </p:nvPr>
        </p:nvSpPr>
        <p:spPr>
          <a:xfrm>
            <a:off x="310896" y="1079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45" name="Rectangle 37"/>
          <p:cNvSpPr>
            <a:spLocks noGrp="1"/>
          </p:cNvSpPr>
          <p:nvPr>
            <p:ph type="body" sz="quarter" idx="19" hasCustomPrompt="1"/>
          </p:nvPr>
        </p:nvSpPr>
        <p:spPr>
          <a:xfrm>
            <a:off x="310896" y="1460500"/>
            <a:ext cx="7385304" cy="190500"/>
          </a:xfrm>
          <a:solidFill>
            <a:schemeClr val="tx2">
              <a:tint val="40000"/>
            </a:schemeClr>
          </a:solidFill>
        </p:spPr>
        <p:txBody>
          <a:bodyPr anchor="ctr"/>
          <a:lstStyle>
            <a:lvl1pPr eaLnBrk="1" latinLnBrk="0" hangingPunct="1">
              <a:buFontTx/>
              <a:buNone/>
              <a:defRPr kumimoji="0" lang="pt-BR" sz="1100" baseline="0"/>
            </a:lvl1pPr>
            <a:extLst/>
          </a:lstStyle>
          <a:p>
            <a:pPr lvl="0"/>
            <a:r>
              <a:rPr kumimoji="0" lang="pt-BR"/>
              <a:t>Clique para adicionar um item de pauta</a:t>
            </a:r>
          </a:p>
        </p:txBody>
      </p:sp>
      <p:sp>
        <p:nvSpPr>
          <p:cNvPr id="47" name="Rectangle 37"/>
          <p:cNvSpPr>
            <a:spLocks noGrp="1"/>
          </p:cNvSpPr>
          <p:nvPr>
            <p:ph type="body" sz="quarter" idx="21" hasCustomPrompt="1"/>
          </p:nvPr>
        </p:nvSpPr>
        <p:spPr>
          <a:xfrm>
            <a:off x="310896" y="1841500"/>
            <a:ext cx="7385304" cy="190500"/>
          </a:xfrm>
          <a:solidFill>
            <a:schemeClr val="tx2">
              <a:tint val="40000"/>
            </a:schemeClr>
          </a:solidFill>
        </p:spPr>
        <p:txBody>
          <a:bodyPr anchor="ctr"/>
          <a:lstStyle>
            <a:lvl1pPr eaLnBrk="1" latinLnBrk="0" hangingPunct="1">
              <a:buFontTx/>
              <a:buNone/>
              <a:defRPr kumimoji="0" lang="pt-BR" sz="1100" baseline="0"/>
            </a:lvl1pPr>
            <a:extLst/>
          </a:lstStyle>
          <a:p>
            <a:pPr lvl="0"/>
            <a:r>
              <a:rPr kumimoji="0" lang="pt-BR"/>
              <a:t>Clique para adicionar um item de pauta</a:t>
            </a:r>
          </a:p>
        </p:txBody>
      </p:sp>
      <p:sp>
        <p:nvSpPr>
          <p:cNvPr id="49" name="Rectangle 37"/>
          <p:cNvSpPr>
            <a:spLocks noGrp="1"/>
          </p:cNvSpPr>
          <p:nvPr>
            <p:ph type="body" sz="quarter" idx="23" hasCustomPrompt="1"/>
          </p:nvPr>
        </p:nvSpPr>
        <p:spPr>
          <a:xfrm>
            <a:off x="310896" y="2222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51" name="Rectangle 37"/>
          <p:cNvSpPr>
            <a:spLocks noGrp="1"/>
          </p:cNvSpPr>
          <p:nvPr>
            <p:ph type="body" sz="quarter" idx="25" hasCustomPrompt="1"/>
          </p:nvPr>
        </p:nvSpPr>
        <p:spPr>
          <a:xfrm>
            <a:off x="310896" y="2603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53" name="Rectangle 37"/>
          <p:cNvSpPr>
            <a:spLocks noGrp="1"/>
          </p:cNvSpPr>
          <p:nvPr>
            <p:ph type="body" sz="quarter" idx="27" hasCustomPrompt="1"/>
          </p:nvPr>
        </p:nvSpPr>
        <p:spPr>
          <a:xfrm>
            <a:off x="310896" y="2984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55" name="Rectangle 37"/>
          <p:cNvSpPr>
            <a:spLocks noGrp="1"/>
          </p:cNvSpPr>
          <p:nvPr>
            <p:ph type="body" sz="quarter" idx="29" hasCustomPrompt="1"/>
          </p:nvPr>
        </p:nvSpPr>
        <p:spPr>
          <a:xfrm>
            <a:off x="310896" y="3365500"/>
            <a:ext cx="7385304" cy="190500"/>
          </a:xfrm>
          <a:solidFill>
            <a:schemeClr val="tx2">
              <a:tint val="40000"/>
            </a:schemeClr>
          </a:solidFill>
        </p:spPr>
        <p:txBody>
          <a:bodyPr anchor="ctr"/>
          <a:lstStyle>
            <a:lvl1pPr eaLnBrk="1" latinLnBrk="0" hangingPunct="1">
              <a:buFontTx/>
              <a:buNone/>
              <a:defRPr kumimoji="0" lang="pt-BR" sz="1100" baseline="0"/>
            </a:lvl1pPr>
            <a:extLst/>
          </a:lstStyle>
          <a:p>
            <a:pPr lvl="0"/>
            <a:r>
              <a:rPr kumimoji="0" lang="pt-BR"/>
              <a:t>Clique para adicionar um item de pauta</a:t>
            </a:r>
          </a:p>
        </p:txBody>
      </p:sp>
      <p:sp>
        <p:nvSpPr>
          <p:cNvPr id="57" name="Rectangle 37"/>
          <p:cNvSpPr>
            <a:spLocks noGrp="1"/>
          </p:cNvSpPr>
          <p:nvPr>
            <p:ph type="body" sz="quarter" idx="31" hasCustomPrompt="1"/>
          </p:nvPr>
        </p:nvSpPr>
        <p:spPr>
          <a:xfrm>
            <a:off x="310896" y="3746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26" name="Rectangle 37"/>
          <p:cNvSpPr>
            <a:spLocks noGrp="1"/>
          </p:cNvSpPr>
          <p:nvPr>
            <p:ph type="body" sz="quarter" idx="33" hasCustomPrompt="1"/>
          </p:nvPr>
        </p:nvSpPr>
        <p:spPr>
          <a:xfrm>
            <a:off x="310896" y="4127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28" name="Rectangle 37"/>
          <p:cNvSpPr>
            <a:spLocks noGrp="1"/>
          </p:cNvSpPr>
          <p:nvPr>
            <p:ph type="body" sz="quarter" idx="35" hasCustomPrompt="1"/>
          </p:nvPr>
        </p:nvSpPr>
        <p:spPr>
          <a:xfrm>
            <a:off x="310896" y="4508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98" name="Rectangle 37"/>
          <p:cNvSpPr>
            <a:spLocks noGrp="1"/>
          </p:cNvSpPr>
          <p:nvPr>
            <p:ph type="body" sz="quarter" idx="14" hasCustomPrompt="1"/>
          </p:nvPr>
        </p:nvSpPr>
        <p:spPr>
          <a:xfrm>
            <a:off x="7696200" y="317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44" name="Rectangle 37"/>
          <p:cNvSpPr>
            <a:spLocks noGrp="1"/>
          </p:cNvSpPr>
          <p:nvPr>
            <p:ph type="body" sz="quarter" idx="16" hasCustomPrompt="1"/>
          </p:nvPr>
        </p:nvSpPr>
        <p:spPr>
          <a:xfrm>
            <a:off x="7696200" y="698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42" name="Rectangle 37"/>
          <p:cNvSpPr>
            <a:spLocks noGrp="1"/>
          </p:cNvSpPr>
          <p:nvPr>
            <p:ph type="body" sz="quarter" idx="18" hasCustomPrompt="1"/>
          </p:nvPr>
        </p:nvSpPr>
        <p:spPr>
          <a:xfrm>
            <a:off x="7696200" y="1079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46" name="Rectangle 37"/>
          <p:cNvSpPr>
            <a:spLocks noGrp="1"/>
          </p:cNvSpPr>
          <p:nvPr>
            <p:ph type="body" sz="quarter" idx="20" hasCustomPrompt="1"/>
          </p:nvPr>
        </p:nvSpPr>
        <p:spPr>
          <a:xfrm>
            <a:off x="7696200" y="1460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48" name="Rectangle 37"/>
          <p:cNvSpPr>
            <a:spLocks noGrp="1"/>
          </p:cNvSpPr>
          <p:nvPr>
            <p:ph type="body" sz="quarter" idx="22" hasCustomPrompt="1"/>
          </p:nvPr>
        </p:nvSpPr>
        <p:spPr>
          <a:xfrm>
            <a:off x="7696200" y="1841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0" name="Rectangle 37"/>
          <p:cNvSpPr>
            <a:spLocks noGrp="1"/>
          </p:cNvSpPr>
          <p:nvPr>
            <p:ph type="body" sz="quarter" idx="24" hasCustomPrompt="1"/>
          </p:nvPr>
        </p:nvSpPr>
        <p:spPr>
          <a:xfrm>
            <a:off x="7696200" y="2222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2" name="Rectangle 37"/>
          <p:cNvSpPr>
            <a:spLocks noGrp="1"/>
          </p:cNvSpPr>
          <p:nvPr>
            <p:ph type="body" sz="quarter" idx="26" hasCustomPrompt="1"/>
          </p:nvPr>
        </p:nvSpPr>
        <p:spPr>
          <a:xfrm>
            <a:off x="7696200" y="2603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4" name="Rectangle 37"/>
          <p:cNvSpPr>
            <a:spLocks noGrp="1"/>
          </p:cNvSpPr>
          <p:nvPr>
            <p:ph type="body" sz="quarter" idx="28" hasCustomPrompt="1"/>
          </p:nvPr>
        </p:nvSpPr>
        <p:spPr>
          <a:xfrm>
            <a:off x="7696200" y="2984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6" name="Rectangle 37"/>
          <p:cNvSpPr>
            <a:spLocks noGrp="1"/>
          </p:cNvSpPr>
          <p:nvPr>
            <p:ph type="body" sz="quarter" idx="30" hasCustomPrompt="1"/>
          </p:nvPr>
        </p:nvSpPr>
        <p:spPr>
          <a:xfrm>
            <a:off x="7696200" y="3365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8" name="Rectangle 37"/>
          <p:cNvSpPr>
            <a:spLocks noGrp="1"/>
          </p:cNvSpPr>
          <p:nvPr>
            <p:ph type="body" sz="quarter" idx="32" hasCustomPrompt="1"/>
          </p:nvPr>
        </p:nvSpPr>
        <p:spPr>
          <a:xfrm>
            <a:off x="7696200" y="3746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27" name="Rectangle 37"/>
          <p:cNvSpPr>
            <a:spLocks noGrp="1"/>
          </p:cNvSpPr>
          <p:nvPr>
            <p:ph type="body" sz="quarter" idx="34" hasCustomPrompt="1"/>
          </p:nvPr>
        </p:nvSpPr>
        <p:spPr>
          <a:xfrm>
            <a:off x="7696200" y="4127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29" name="Rectangle 37"/>
          <p:cNvSpPr>
            <a:spLocks noGrp="1"/>
          </p:cNvSpPr>
          <p:nvPr>
            <p:ph type="body" sz="quarter" idx="36" hasCustomPrompt="1"/>
          </p:nvPr>
        </p:nvSpPr>
        <p:spPr>
          <a:xfrm>
            <a:off x="7696200" y="4508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30" name="Rectangle 37"/>
          <p:cNvSpPr>
            <a:spLocks noGrp="1"/>
          </p:cNvSpPr>
          <p:nvPr>
            <p:ph type="body" sz="quarter" idx="37" hasCustomPrompt="1"/>
          </p:nvPr>
        </p:nvSpPr>
        <p:spPr>
          <a:xfrm>
            <a:off x="310896" y="4889500"/>
            <a:ext cx="7385304" cy="190500"/>
          </a:xfrm>
          <a:solidFill>
            <a:schemeClr val="tx2">
              <a:tint val="40000"/>
            </a:schemeClr>
          </a:solidFill>
        </p:spPr>
        <p:txBody>
          <a:bodyPr anchor="ctr">
            <a:noAutofit/>
          </a:bodyPr>
          <a:lstStyle>
            <a:lvl1pPr eaLnBrk="1" latinLnBrk="0" hangingPunct="1">
              <a:buFontTx/>
              <a:buNone/>
              <a:defRPr kumimoji="0" lang="pt-BR" sz="1100"/>
            </a:lvl1pPr>
            <a:extLst/>
          </a:lstStyle>
          <a:p>
            <a:pPr lvl="0"/>
            <a:r>
              <a:rPr kumimoji="0" lang="pt-BR"/>
              <a:t>Clique para adicionar um item de pauta</a:t>
            </a:r>
          </a:p>
        </p:txBody>
      </p:sp>
      <p:sp>
        <p:nvSpPr>
          <p:cNvPr id="31" name="Rectangle 37"/>
          <p:cNvSpPr>
            <a:spLocks noGrp="1"/>
          </p:cNvSpPr>
          <p:nvPr>
            <p:ph type="body" sz="quarter" idx="38" hasCustomPrompt="1"/>
          </p:nvPr>
        </p:nvSpPr>
        <p:spPr>
          <a:xfrm>
            <a:off x="7696200" y="4889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32" name="Rectangle 32"/>
          <p:cNvSpPr>
            <a:spLocks noGrp="1"/>
          </p:cNvSpPr>
          <p:nvPr>
            <p:ph type="dt" sz="half" idx="39"/>
          </p:nvPr>
        </p:nvSpPr>
        <p:spPr/>
        <p:txBody>
          <a:bodyPr/>
          <a:lstStyle>
            <a:lvl1pPr eaLnBrk="1" latinLnBrk="0" hangingPunct="1">
              <a:defRPr kumimoji="0" lang="pt-BR" sz="1100"/>
            </a:lvl1pPr>
            <a:extLst/>
          </a:lstStyle>
          <a:p>
            <a:pPr algn="r"/>
            <a:fld id="{9F3C8ACC-0115-4AE6-9977-75A6ED9BF081}" type="datetime10">
              <a:rPr kumimoji="0" lang="pt-BR" sz="1100" smtClean="0"/>
              <a:t>13:10</a:t>
            </a:fld>
            <a:endParaRPr kumimoji="0" lang="pt-BR" sz="1100" dirty="0"/>
          </a:p>
        </p:txBody>
      </p:sp>
      <p:sp>
        <p:nvSpPr>
          <p:cNvPr id="33" name="Rectangle 33"/>
          <p:cNvSpPr>
            <a:spLocks noGrp="1"/>
          </p:cNvSpPr>
          <p:nvPr>
            <p:ph type="sldNum" sz="quarter" idx="40"/>
          </p:nvPr>
        </p:nvSpPr>
        <p:spPr>
          <a:xfrm>
            <a:off x="6504432" y="5394960"/>
            <a:ext cx="990600" cy="254000"/>
          </a:xfrm>
          <a:prstGeom prst="rect">
            <a:avLst/>
          </a:prstGeom>
        </p:spPr>
        <p:txBody>
          <a:bodyPr/>
          <a:lstStyle>
            <a:lvl1pPr>
              <a:defRPr/>
            </a:lvl1pPr>
            <a:extLst/>
          </a:lstStyle>
          <a:p>
            <a:endParaRPr lang="pt-BR" dirty="0"/>
          </a:p>
        </p:txBody>
      </p:sp>
      <p:sp>
        <p:nvSpPr>
          <p:cNvPr id="34" name="Rectangle 34"/>
          <p:cNvSpPr>
            <a:spLocks noGrp="1"/>
          </p:cNvSpPr>
          <p:nvPr>
            <p:ph type="ftr" sz="quarter" idx="41"/>
          </p:nvPr>
        </p:nvSpPr>
        <p:spPr/>
        <p:txBody>
          <a:bodyPr/>
          <a:lstStyle/>
          <a:p>
            <a:endParaRPr kumimoji="0" lang="pt-B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A7E40-2578-4224-8097-8A69632A2BC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B0B63C4-9DD5-4086-B370-61E4B81F52CD}"/>
              </a:ext>
            </a:extLst>
          </p:cNvPr>
          <p:cNvSpPr>
            <a:spLocks noGrp="1"/>
          </p:cNvSpPr>
          <p:nvPr>
            <p:ph sz="half" idx="1"/>
          </p:nvPr>
        </p:nvSpPr>
        <p:spPr>
          <a:xfrm>
            <a:off x="628650" y="1520825"/>
            <a:ext cx="3867150" cy="36274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6ABAD517-6054-4641-8847-D798B59BDF94}"/>
              </a:ext>
            </a:extLst>
          </p:cNvPr>
          <p:cNvSpPr>
            <a:spLocks noGrp="1"/>
          </p:cNvSpPr>
          <p:nvPr>
            <p:ph sz="half" idx="2"/>
          </p:nvPr>
        </p:nvSpPr>
        <p:spPr>
          <a:xfrm>
            <a:off x="4648200" y="1520825"/>
            <a:ext cx="3867150" cy="36274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EA8150F-6AC3-44F7-86D7-B2FA7980F517}"/>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6" name="Espaço Reservado para Rodapé 5">
            <a:extLst>
              <a:ext uri="{FF2B5EF4-FFF2-40B4-BE49-F238E27FC236}">
                <a16:creationId xmlns:a16="http://schemas.microsoft.com/office/drawing/2014/main" id="{D9CC7BA5-CBD1-4AD4-93D6-462FC9E04829}"/>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5F32189C-5102-4CB5-8FB9-9FB3D851AC4F}"/>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800514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9AA2D5-0E24-4B6C-83B3-A7A1C616AA74}"/>
              </a:ext>
            </a:extLst>
          </p:cNvPr>
          <p:cNvSpPr>
            <a:spLocks noGrp="1"/>
          </p:cNvSpPr>
          <p:nvPr>
            <p:ph type="title"/>
          </p:nvPr>
        </p:nvSpPr>
        <p:spPr>
          <a:xfrm>
            <a:off x="630238" y="304800"/>
            <a:ext cx="7886700" cy="1104900"/>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B88B783-115C-4880-A3CD-B78528933FC3}"/>
              </a:ext>
            </a:extLst>
          </p:cNvPr>
          <p:cNvSpPr>
            <a:spLocks noGrp="1"/>
          </p:cNvSpPr>
          <p:nvPr>
            <p:ph type="body" idx="1"/>
          </p:nvPr>
        </p:nvSpPr>
        <p:spPr>
          <a:xfrm>
            <a:off x="630238" y="1401763"/>
            <a:ext cx="3868737"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B9D86A5A-C13C-4C98-88F1-2D08174B3ADC}"/>
              </a:ext>
            </a:extLst>
          </p:cNvPr>
          <p:cNvSpPr>
            <a:spLocks noGrp="1"/>
          </p:cNvSpPr>
          <p:nvPr>
            <p:ph sz="half" idx="2"/>
          </p:nvPr>
        </p:nvSpPr>
        <p:spPr>
          <a:xfrm>
            <a:off x="630238" y="2087563"/>
            <a:ext cx="3868737" cy="3070225"/>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7682B44-796F-48AC-8816-919FCB6E45DF}"/>
              </a:ext>
            </a:extLst>
          </p:cNvPr>
          <p:cNvSpPr>
            <a:spLocks noGrp="1"/>
          </p:cNvSpPr>
          <p:nvPr>
            <p:ph type="body" sz="quarter" idx="3"/>
          </p:nvPr>
        </p:nvSpPr>
        <p:spPr>
          <a:xfrm>
            <a:off x="4629150" y="1401763"/>
            <a:ext cx="38877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B6B976B1-E165-4C7C-A347-1F80F1CFC4E1}"/>
              </a:ext>
            </a:extLst>
          </p:cNvPr>
          <p:cNvSpPr>
            <a:spLocks noGrp="1"/>
          </p:cNvSpPr>
          <p:nvPr>
            <p:ph sz="quarter" idx="4"/>
          </p:nvPr>
        </p:nvSpPr>
        <p:spPr>
          <a:xfrm>
            <a:off x="4629150" y="2087563"/>
            <a:ext cx="3887788" cy="3070225"/>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762A678-2B21-4998-A119-F9E1EC5F161C}"/>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8" name="Espaço Reservado para Rodapé 7">
            <a:extLst>
              <a:ext uri="{FF2B5EF4-FFF2-40B4-BE49-F238E27FC236}">
                <a16:creationId xmlns:a16="http://schemas.microsoft.com/office/drawing/2014/main" id="{1CD6E584-D4E9-4BB5-A1A6-AC753A9659CE}"/>
              </a:ext>
            </a:extLst>
          </p:cNvPr>
          <p:cNvSpPr>
            <a:spLocks noGrp="1"/>
          </p:cNvSpPr>
          <p:nvPr>
            <p:ph type="ftr" sz="quarter" idx="11"/>
          </p:nvPr>
        </p:nvSpPr>
        <p:spPr/>
        <p:txBody>
          <a:bodyPr/>
          <a:lstStyle/>
          <a:p>
            <a:endParaRPr lang="pt-BR" dirty="0"/>
          </a:p>
        </p:txBody>
      </p:sp>
      <p:sp>
        <p:nvSpPr>
          <p:cNvPr id="9" name="Espaço Reservado para Número de Slide 8">
            <a:extLst>
              <a:ext uri="{FF2B5EF4-FFF2-40B4-BE49-F238E27FC236}">
                <a16:creationId xmlns:a16="http://schemas.microsoft.com/office/drawing/2014/main" id="{5A952622-AA35-45E3-8D77-1CE26E73B633}"/>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4248998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2EDED1-C608-490B-9624-EE366C386D8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B03E8565-B052-4108-95C5-B3E82FC55496}"/>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4" name="Espaço Reservado para Rodapé 3">
            <a:extLst>
              <a:ext uri="{FF2B5EF4-FFF2-40B4-BE49-F238E27FC236}">
                <a16:creationId xmlns:a16="http://schemas.microsoft.com/office/drawing/2014/main" id="{D9CAB4F8-7C1F-43CB-8576-B6D0C2C25C74}"/>
              </a:ext>
            </a:extLst>
          </p:cNvPr>
          <p:cNvSpPr>
            <a:spLocks noGrp="1"/>
          </p:cNvSpPr>
          <p:nvPr>
            <p:ph type="ftr" sz="quarter" idx="11"/>
          </p:nvPr>
        </p:nvSpPr>
        <p:spPr/>
        <p:txBody>
          <a:bodyPr/>
          <a:lstStyle/>
          <a:p>
            <a:endParaRPr lang="pt-BR" dirty="0"/>
          </a:p>
        </p:txBody>
      </p:sp>
      <p:sp>
        <p:nvSpPr>
          <p:cNvPr id="5" name="Espaço Reservado para Número de Slide 4">
            <a:extLst>
              <a:ext uri="{FF2B5EF4-FFF2-40B4-BE49-F238E27FC236}">
                <a16:creationId xmlns:a16="http://schemas.microsoft.com/office/drawing/2014/main" id="{13F494DC-162E-4077-93E4-A14800DDA9DB}"/>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189170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6FBDC16-6F8C-4BE8-B14B-816A32A0370F}"/>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3" name="Espaço Reservado para Rodapé 2">
            <a:extLst>
              <a:ext uri="{FF2B5EF4-FFF2-40B4-BE49-F238E27FC236}">
                <a16:creationId xmlns:a16="http://schemas.microsoft.com/office/drawing/2014/main" id="{43DEE7AF-5AC8-409E-96D0-35F97E9FFFE8}"/>
              </a:ext>
            </a:extLst>
          </p:cNvPr>
          <p:cNvSpPr>
            <a:spLocks noGrp="1"/>
          </p:cNvSpPr>
          <p:nvPr>
            <p:ph type="ftr" sz="quarter" idx="1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DB3563E7-7BF7-4CB4-AF8C-DCA00E28E1A2}"/>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451724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871C3-E2A3-49B8-A43F-C8423D86A7FB}"/>
              </a:ext>
            </a:extLst>
          </p:cNvPr>
          <p:cNvSpPr>
            <a:spLocks noGrp="1"/>
          </p:cNvSpPr>
          <p:nvPr>
            <p:ph type="title"/>
          </p:nvPr>
        </p:nvSpPr>
        <p:spPr>
          <a:xfrm>
            <a:off x="630238" y="381000"/>
            <a:ext cx="2949575" cy="13335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0801BA9-0E4C-466A-A219-D7ADA538B5BA}"/>
              </a:ext>
            </a:extLst>
          </p:cNvPr>
          <p:cNvSpPr>
            <a:spLocks noGrp="1"/>
          </p:cNvSpPr>
          <p:nvPr>
            <p:ph idx="1"/>
          </p:nvPr>
        </p:nvSpPr>
        <p:spPr>
          <a:xfrm>
            <a:off x="3887788" y="822325"/>
            <a:ext cx="4629150" cy="40624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FA8CFDF-F9DF-45BC-9C2C-BDE76BA74F1C}"/>
              </a:ext>
            </a:extLst>
          </p:cNvPr>
          <p:cNvSpPr>
            <a:spLocks noGrp="1"/>
          </p:cNvSpPr>
          <p:nvPr>
            <p:ph type="body" sz="half" idx="2"/>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3F54F78-0059-45C2-BEA0-38CA9361C7D6}"/>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6" name="Espaço Reservado para Rodapé 5">
            <a:extLst>
              <a:ext uri="{FF2B5EF4-FFF2-40B4-BE49-F238E27FC236}">
                <a16:creationId xmlns:a16="http://schemas.microsoft.com/office/drawing/2014/main" id="{094A439F-2B53-437C-83A7-C21DE484A005}"/>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80118AD6-DFB7-47D5-A7F8-7C420D19C059}"/>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45315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3C0EC7-BA85-4DF1-8595-1AEA0F835E36}"/>
              </a:ext>
            </a:extLst>
          </p:cNvPr>
          <p:cNvSpPr>
            <a:spLocks noGrp="1"/>
          </p:cNvSpPr>
          <p:nvPr>
            <p:ph type="title"/>
          </p:nvPr>
        </p:nvSpPr>
        <p:spPr>
          <a:xfrm>
            <a:off x="630238" y="381000"/>
            <a:ext cx="2949575" cy="13335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A7D9692-4671-4856-BF6A-033BAFDB3943}"/>
              </a:ext>
            </a:extLst>
          </p:cNvPr>
          <p:cNvSpPr>
            <a:spLocks noGrp="1"/>
          </p:cNvSpPr>
          <p:nvPr>
            <p:ph type="pic" idx="1"/>
          </p:nvPr>
        </p:nvSpPr>
        <p:spPr>
          <a:xfrm>
            <a:off x="3887788" y="822325"/>
            <a:ext cx="4629150" cy="40624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E8939704-DB0C-4FE9-A468-C3CCD642DEDB}"/>
              </a:ext>
            </a:extLst>
          </p:cNvPr>
          <p:cNvSpPr>
            <a:spLocks noGrp="1"/>
          </p:cNvSpPr>
          <p:nvPr>
            <p:ph type="body" sz="half" idx="2"/>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FFC5562-A3E1-4BC5-BA47-08665FA7AB72}"/>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6" name="Espaço Reservado para Rodapé 5">
            <a:extLst>
              <a:ext uri="{FF2B5EF4-FFF2-40B4-BE49-F238E27FC236}">
                <a16:creationId xmlns:a16="http://schemas.microsoft.com/office/drawing/2014/main" id="{8FB6DD74-63F6-49CA-9200-5DF22DADAAA9}"/>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755BFCAF-6F01-4D4B-82D1-A710565DB20A}"/>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7941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A73E4-F9AB-4AD6-B7EA-16050198423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E8F4A2A-E6DF-4CA7-8ED2-E1FAEDCBA261}"/>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6BE460F-B0D0-4CE2-94CA-F10B18887DE2}"/>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5" name="Espaço Reservado para Rodapé 4">
            <a:extLst>
              <a:ext uri="{FF2B5EF4-FFF2-40B4-BE49-F238E27FC236}">
                <a16:creationId xmlns:a16="http://schemas.microsoft.com/office/drawing/2014/main" id="{CC04BC36-9847-4E65-B838-5211AA231979}"/>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3DA15B74-9C7F-44F4-97B6-8526D1285EB4}"/>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2167953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5F2B3EF-1CF3-4B37-B9AC-518D771A7193}"/>
              </a:ext>
            </a:extLst>
          </p:cNvPr>
          <p:cNvSpPr>
            <a:spLocks noGrp="1"/>
          </p:cNvSpPr>
          <p:nvPr>
            <p:ph type="title" orient="vert"/>
          </p:nvPr>
        </p:nvSpPr>
        <p:spPr>
          <a:xfrm>
            <a:off x="6543675" y="304800"/>
            <a:ext cx="1971675" cy="4843463"/>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52ED079-11D8-41DC-A2C9-57101F1C2BF2}"/>
              </a:ext>
            </a:extLst>
          </p:cNvPr>
          <p:cNvSpPr>
            <a:spLocks noGrp="1"/>
          </p:cNvSpPr>
          <p:nvPr>
            <p:ph type="body" orient="vert" idx="1"/>
          </p:nvPr>
        </p:nvSpPr>
        <p:spPr>
          <a:xfrm>
            <a:off x="628650" y="304800"/>
            <a:ext cx="5762625" cy="4843463"/>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E09A4DE-9465-4EEF-B271-568BC2AE8C15}"/>
              </a:ext>
            </a:extLst>
          </p:cNvPr>
          <p:cNvSpPr>
            <a:spLocks noGrp="1"/>
          </p:cNvSpPr>
          <p:nvPr>
            <p:ph type="dt" sz="half" idx="10"/>
          </p:nvPr>
        </p:nvSpPr>
        <p:spPr/>
        <p:txBody>
          <a:bodyPr/>
          <a:lstStyle/>
          <a:p>
            <a:fld id="{74AB2848-82F9-42DF-B073-DC235308F901}" type="datetimeFigureOut">
              <a:rPr lang="pt-BR" smtClean="0"/>
              <a:t>20/06/2024</a:t>
            </a:fld>
            <a:endParaRPr lang="pt-BR" dirty="0"/>
          </a:p>
        </p:txBody>
      </p:sp>
      <p:sp>
        <p:nvSpPr>
          <p:cNvPr id="5" name="Espaço Reservado para Rodapé 4">
            <a:extLst>
              <a:ext uri="{FF2B5EF4-FFF2-40B4-BE49-F238E27FC236}">
                <a16:creationId xmlns:a16="http://schemas.microsoft.com/office/drawing/2014/main" id="{6D566ECA-B2F1-4F7F-8E8E-95091CE5DC94}"/>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6F9802F6-77E7-4D3D-A20C-73DA481D5037}"/>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301483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abeçalho da Seção">
    <p:spTree>
      <p:nvGrpSpPr>
        <p:cNvPr id="1" name=""/>
        <p:cNvGrpSpPr/>
        <p:nvPr/>
      </p:nvGrpSpPr>
      <p:grpSpPr>
        <a:xfrm>
          <a:off x="0" y="0"/>
          <a:ext cx="0" cy="0"/>
          <a:chOff x="0" y="0"/>
          <a:chExt cx="0" cy="0"/>
        </a:xfrm>
      </p:grpSpPr>
      <p:sp>
        <p:nvSpPr>
          <p:cNvPr id="9" name="Rectangle 8"/>
          <p:cNvSpPr/>
          <p:nvPr userDrawn="1"/>
        </p:nvSpPr>
        <p:spPr>
          <a:xfrm>
            <a:off x="0" y="3365500"/>
            <a:ext cx="9144000" cy="50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14" name="Title 13"/>
          <p:cNvSpPr>
            <a:spLocks noGrp="1"/>
          </p:cNvSpPr>
          <p:nvPr>
            <p:ph type="ctrTitle"/>
          </p:nvPr>
        </p:nvSpPr>
        <p:spPr>
          <a:xfrm>
            <a:off x="228600" y="3429000"/>
            <a:ext cx="7239000" cy="444500"/>
          </a:xfrm>
          <a:noFill/>
        </p:spPr>
        <p:txBody>
          <a:bodyPr vert="horz"/>
          <a:lstStyle>
            <a:lvl1pPr algn="l" eaLnBrk="1" latinLnBrk="0" hangingPunct="1">
              <a:defRPr kumimoji="0" lang="pt-BR" sz="2000" b="0" cap="all" spc="150" baseline="0">
                <a:solidFill>
                  <a:schemeClr val="bg1"/>
                </a:solidFill>
              </a:defRPr>
            </a:lvl1pPr>
            <a:extLst/>
          </a:lstStyle>
          <a:p>
            <a:r>
              <a:rPr kumimoji="0" lang="pt-BR"/>
              <a:t>Clique para editar o título mestre</a:t>
            </a:r>
          </a:p>
        </p:txBody>
      </p:sp>
      <p:sp>
        <p:nvSpPr>
          <p:cNvPr id="3" name="Rectangle 3"/>
          <p:cNvSpPr>
            <a:spLocks noGrp="1"/>
          </p:cNvSpPr>
          <p:nvPr>
            <p:ph type="dt" sz="half" idx="10"/>
          </p:nvPr>
        </p:nvSpPr>
        <p:spPr>
          <a:xfrm>
            <a:off x="228600" y="5397500"/>
            <a:ext cx="1600200" cy="254000"/>
          </a:xfrm>
        </p:spPr>
        <p:txBody>
          <a:bodyPr anchor="ctr"/>
          <a:lstStyle>
            <a:lvl1pPr algn="l" eaLnBrk="1" latinLnBrk="0" hangingPunct="1">
              <a:defRPr kumimoji="0" lang="pt-BR">
                <a:solidFill>
                  <a:srgbClr val="A0A0A0"/>
                </a:solidFill>
              </a:defRPr>
            </a:lvl1pPr>
            <a:extLst/>
          </a:lstStyle>
          <a:p>
            <a:fld id="{4B686A5E-33AC-4553-B7F1-061F03C8F16A}" type="datetime10">
              <a:rPr lang="pt-BR" smtClean="0"/>
              <a:t>13:10</a:t>
            </a:fld>
            <a:endParaRPr kumimoji="0" lang="pt-BR" dirty="0"/>
          </a:p>
        </p:txBody>
      </p:sp>
      <p:sp>
        <p:nvSpPr>
          <p:cNvPr id="4" name="Rectangle 4"/>
          <p:cNvSpPr>
            <a:spLocks noGrp="1"/>
          </p:cNvSpPr>
          <p:nvPr>
            <p:ph type="ftr" sz="quarter" idx="11"/>
          </p:nvPr>
        </p:nvSpPr>
        <p:spPr>
          <a:xfrm>
            <a:off x="2705100" y="5397500"/>
            <a:ext cx="3733800" cy="254000"/>
          </a:xfrm>
        </p:spPr>
        <p:txBody>
          <a:bodyPr/>
          <a:lstStyle>
            <a:lvl1pPr eaLnBrk="1" latinLnBrk="0" hangingPunct="1">
              <a:defRPr kumimoji="0" lang="pt-BR">
                <a:solidFill>
                  <a:schemeClr val="bg1"/>
                </a:solidFill>
              </a:defRPr>
            </a:lvl1pPr>
            <a:extLst/>
          </a:lstStyle>
          <a:p>
            <a:endParaRPr kumimoji="0" lang="pt-BR" dirty="0">
              <a:solidFill>
                <a:schemeClr val="bg1"/>
              </a:solidFill>
            </a:endParaRPr>
          </a:p>
        </p:txBody>
      </p:sp>
      <p:sp>
        <p:nvSpPr>
          <p:cNvPr id="13" name="Slide Number Placeholder 12"/>
          <p:cNvSpPr>
            <a:spLocks noGrp="1"/>
          </p:cNvSpPr>
          <p:nvPr>
            <p:ph type="sldNum" sz="quarter" idx="12"/>
          </p:nvPr>
        </p:nvSpPr>
        <p:spPr>
          <a:xfrm>
            <a:off x="6477000" y="5397500"/>
            <a:ext cx="1021080" cy="254000"/>
          </a:xfrm>
          <a:prstGeom prst="rect">
            <a:avLst/>
          </a:prstGeom>
        </p:spPr>
        <p:txBody>
          <a:bodyPr anchor="ctr"/>
          <a:lstStyle/>
          <a:p>
            <a:pPr algn="r"/>
            <a:fld id="{256D3EEF-DE4E-429D-8EC4-DDC531AFF587}" type="slidenum">
              <a:rPr kumimoji="0" lang="pt-BR" sz="1000"/>
              <a:pPr algn="r"/>
              <a:t>‹nº›</a:t>
            </a:fld>
            <a:endParaRPr kumimoji="0" lang="pt-BR" dirty="0"/>
          </a:p>
        </p:txBody>
      </p:sp>
      <p:sp>
        <p:nvSpPr>
          <p:cNvPr id="11" name="Rectangle 10"/>
          <p:cNvSpPr/>
          <p:nvPr userDrawn="1"/>
        </p:nvSpPr>
        <p:spPr>
          <a:xfrm>
            <a:off x="0" y="3871567"/>
            <a:ext cx="9144000" cy="2286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penas Título">
    <p:spTree>
      <p:nvGrpSpPr>
        <p:cNvPr id="1" name=""/>
        <p:cNvGrpSpPr/>
        <p:nvPr/>
      </p:nvGrpSpPr>
      <p:grpSpPr>
        <a:xfrm>
          <a:off x="0" y="0"/>
          <a:ext cx="0" cy="0"/>
          <a:chOff x="0" y="0"/>
          <a:chExt cx="0" cy="0"/>
        </a:xfrm>
      </p:grpSpPr>
      <p:sp>
        <p:nvSpPr>
          <p:cNvPr id="29" name="Rectangle 2"/>
          <p:cNvSpPr>
            <a:spLocks noGrp="1"/>
          </p:cNvSpPr>
          <p:nvPr>
            <p:ph type="title"/>
          </p:nvPr>
        </p:nvSpPr>
        <p:spPr/>
        <p:txBody>
          <a:bodyPr/>
          <a:lstStyle/>
          <a:p>
            <a:pPr eaLnBrk="1" latinLnBrk="0" hangingPunct="1"/>
            <a:r>
              <a:rPr lang="pt-BR"/>
              <a:t>Clique para editar o título mestre</a:t>
            </a:r>
            <a:endParaRPr/>
          </a:p>
        </p:txBody>
      </p:sp>
      <p:sp>
        <p:nvSpPr>
          <p:cNvPr id="19" name="Rectangle 8"/>
          <p:cNvSpPr>
            <a:spLocks noGrp="1"/>
          </p:cNvSpPr>
          <p:nvPr>
            <p:ph type="body" sz="quarter" idx="13" hasCustomPrompt="1"/>
          </p:nvPr>
        </p:nvSpPr>
        <p:spPr>
          <a:xfrm>
            <a:off x="304800" y="317500"/>
            <a:ext cx="80772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7" name="Rectangle 7"/>
          <p:cNvSpPr>
            <a:spLocks noGrp="1"/>
          </p:cNvSpPr>
          <p:nvPr>
            <p:ph type="dt" sz="half" idx="14"/>
          </p:nvPr>
        </p:nvSpPr>
        <p:spPr/>
        <p:txBody>
          <a:bodyPr/>
          <a:lstStyle/>
          <a:p>
            <a:pPr algn="r"/>
            <a:fld id="{104FFEA3-BB81-4465-B91A-26C5B58F4824}" type="datetime10">
              <a:rPr lang="pt-BR" smtClean="0"/>
              <a:t>13:10</a:t>
            </a:fld>
            <a:endParaRPr kumimoji="0" lang="pt-BR" dirty="0"/>
          </a:p>
        </p:txBody>
      </p:sp>
      <p:sp>
        <p:nvSpPr>
          <p:cNvPr id="8" name="Rectangle 8"/>
          <p:cNvSpPr>
            <a:spLocks noGrp="1"/>
          </p:cNvSpPr>
          <p:nvPr>
            <p:ph type="sldNum" sz="quarter" idx="15"/>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9" name="Rectangle 9"/>
          <p:cNvSpPr>
            <a:spLocks noGrp="1"/>
          </p:cNvSpPr>
          <p:nvPr>
            <p:ph type="ftr" sz="quarter" idx="16"/>
          </p:nvPr>
        </p:nvSpPr>
        <p:spPr/>
        <p:txBody>
          <a:bodyPr/>
          <a:lstStyle/>
          <a:p>
            <a:endParaRPr kumimoji="0" lang="pt-B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m branco">
    <p:spTree>
      <p:nvGrpSpPr>
        <p:cNvPr id="1" name=""/>
        <p:cNvGrpSpPr/>
        <p:nvPr/>
      </p:nvGrpSpPr>
      <p:grpSpPr>
        <a:xfrm>
          <a:off x="0" y="0"/>
          <a:ext cx="0" cy="0"/>
          <a:chOff x="0" y="0"/>
          <a:chExt cx="0" cy="0"/>
        </a:xfrm>
      </p:grpSpPr>
      <p:sp>
        <p:nvSpPr>
          <p:cNvPr id="18" name="Rectangle 2"/>
          <p:cNvSpPr>
            <a:spLocks noGrp="1"/>
          </p:cNvSpPr>
          <p:nvPr>
            <p:ph type="title"/>
          </p:nvPr>
        </p:nvSpPr>
        <p:spPr/>
        <p:txBody>
          <a:bodyPr/>
          <a:lstStyle/>
          <a:p>
            <a:pPr eaLnBrk="1" latinLnBrk="0" hangingPunct="1"/>
            <a:r>
              <a:rPr lang="pt-BR"/>
              <a:t>Clique para editar o título mestre</a:t>
            </a:r>
            <a:endParaRPr/>
          </a:p>
        </p:txBody>
      </p:sp>
      <p:sp>
        <p:nvSpPr>
          <p:cNvPr id="6" name="Rectangle 6"/>
          <p:cNvSpPr>
            <a:spLocks noGrp="1"/>
          </p:cNvSpPr>
          <p:nvPr>
            <p:ph type="dt" sz="half" idx="10"/>
          </p:nvPr>
        </p:nvSpPr>
        <p:spPr/>
        <p:txBody>
          <a:bodyPr/>
          <a:lstStyle/>
          <a:p>
            <a:pPr algn="r"/>
            <a:fld id="{3886144E-E102-4ABE-9BEF-228057D9293C}" type="datetime10">
              <a:rPr lang="pt-BR" smtClean="0"/>
              <a:t>13:10</a:t>
            </a:fld>
            <a:endParaRPr kumimoji="0" lang="pt-BR" dirty="0"/>
          </a:p>
        </p:txBody>
      </p:sp>
      <p:sp>
        <p:nvSpPr>
          <p:cNvPr id="8" name="Rectangle 8"/>
          <p:cNvSpPr>
            <a:spLocks noGrp="1"/>
          </p:cNvSpPr>
          <p:nvPr>
            <p:ph type="sldNum" sz="quarter" idx="11"/>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9" name="Rectangle 9"/>
          <p:cNvSpPr>
            <a:spLocks noGrp="1"/>
          </p:cNvSpPr>
          <p:nvPr>
            <p:ph type="ftr" sz="quarter" idx="12"/>
          </p:nvPr>
        </p:nvSpPr>
        <p:spPr/>
        <p:txBody>
          <a:bodyPr/>
          <a:lstStyle/>
          <a:p>
            <a:endParaRPr kumimoji="0" lang="pt-B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Superior">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pPr eaLnBrk="1" latinLnBrk="0" hangingPunct="1"/>
            <a:r>
              <a:rPr lang="pt-BR"/>
              <a:t>Clique para editar o título mestre</a:t>
            </a:r>
            <a:endParaRPr/>
          </a:p>
        </p:txBody>
      </p:sp>
      <p:sp>
        <p:nvSpPr>
          <p:cNvPr id="8" name="Rectangle 8"/>
          <p:cNvSpPr>
            <a:spLocks noGrp="1"/>
          </p:cNvSpPr>
          <p:nvPr>
            <p:ph type="body" sz="quarter" idx="13" hasCustomPrompt="1"/>
          </p:nvPr>
        </p:nvSpPr>
        <p:spPr>
          <a:xfrm>
            <a:off x="304800" y="317500"/>
            <a:ext cx="80772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1" name="Rectangle 11"/>
          <p:cNvSpPr>
            <a:spLocks noGrp="1"/>
          </p:cNvSpPr>
          <p:nvPr>
            <p:ph sz="quarter" idx="15"/>
          </p:nvPr>
        </p:nvSpPr>
        <p:spPr>
          <a:xfrm>
            <a:off x="304800" y="508000"/>
            <a:ext cx="80772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9" name="Rectangle 9"/>
          <p:cNvSpPr>
            <a:spLocks noGrp="1"/>
          </p:cNvSpPr>
          <p:nvPr>
            <p:ph type="dt" sz="half" idx="16"/>
          </p:nvPr>
        </p:nvSpPr>
        <p:spPr/>
        <p:txBody>
          <a:bodyPr/>
          <a:lstStyle/>
          <a:p>
            <a:pPr algn="r"/>
            <a:fld id="{2AD1B105-8992-4ED0-9B9B-6F7EA1EA3D85}" type="datetime10">
              <a:rPr lang="pt-BR" smtClean="0"/>
              <a:t>13:10</a:t>
            </a:fld>
            <a:endParaRPr kumimoji="0" lang="pt-BR" dirty="0"/>
          </a:p>
        </p:txBody>
      </p:sp>
      <p:sp>
        <p:nvSpPr>
          <p:cNvPr id="10" name="Rectangle 10"/>
          <p:cNvSpPr>
            <a:spLocks noGrp="1"/>
          </p:cNvSpPr>
          <p:nvPr>
            <p:ph type="sldNum" sz="quarter" idx="17"/>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12" name="Rectangle 12"/>
          <p:cNvSpPr>
            <a:spLocks noGrp="1"/>
          </p:cNvSpPr>
          <p:nvPr>
            <p:ph type="ftr" sz="quarter" idx="18"/>
          </p:nvPr>
        </p:nvSpPr>
        <p:spPr/>
        <p:txBody>
          <a:bodyPr/>
          <a:lstStyle/>
          <a:p>
            <a:endParaRPr kumimoji="0"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Superior">
    <p:spTree>
      <p:nvGrpSpPr>
        <p:cNvPr id="1" name=""/>
        <p:cNvGrpSpPr/>
        <p:nvPr/>
      </p:nvGrpSpPr>
      <p:grpSpPr>
        <a:xfrm>
          <a:off x="0" y="0"/>
          <a:ext cx="0" cy="0"/>
          <a:chOff x="0" y="0"/>
          <a:chExt cx="0" cy="0"/>
        </a:xfrm>
      </p:grpSpPr>
      <p:sp>
        <p:nvSpPr>
          <p:cNvPr id="19" name="Rectangle 2"/>
          <p:cNvSpPr>
            <a:spLocks noGrp="1"/>
          </p:cNvSpPr>
          <p:nvPr>
            <p:ph type="title"/>
          </p:nvPr>
        </p:nvSpPr>
        <p:spPr/>
        <p:txBody>
          <a:bodyPr/>
          <a:lstStyle/>
          <a:p>
            <a:pPr eaLnBrk="1" latinLnBrk="0" hangingPunct="1"/>
            <a:r>
              <a:rPr lang="pt-BR"/>
              <a:t>Clique para editar o título mestre</a:t>
            </a:r>
            <a:endParaRPr/>
          </a:p>
        </p:txBody>
      </p:sp>
      <p:sp>
        <p:nvSpPr>
          <p:cNvPr id="31" name="Rectangle 8"/>
          <p:cNvSpPr>
            <a:spLocks noGrp="1"/>
          </p:cNvSpPr>
          <p:nvPr>
            <p:ph type="body" sz="quarter" idx="13" hasCustomPrompt="1"/>
          </p:nvPr>
        </p:nvSpPr>
        <p:spPr>
          <a:xfrm>
            <a:off x="304800"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9" name="Rectangle 11"/>
          <p:cNvSpPr>
            <a:spLocks noGrp="1"/>
          </p:cNvSpPr>
          <p:nvPr>
            <p:ph sz="quarter" idx="15"/>
          </p:nvPr>
        </p:nvSpPr>
        <p:spPr>
          <a:xfrm>
            <a:off x="304800"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4" name="Rectangle 8"/>
          <p:cNvSpPr>
            <a:spLocks noGrp="1"/>
          </p:cNvSpPr>
          <p:nvPr>
            <p:ph type="body" sz="quarter" idx="16" hasCustomPrompt="1"/>
          </p:nvPr>
        </p:nvSpPr>
        <p:spPr>
          <a:xfrm>
            <a:off x="4416552"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5" name="Rectangle 11"/>
          <p:cNvSpPr>
            <a:spLocks noGrp="1"/>
          </p:cNvSpPr>
          <p:nvPr>
            <p:ph sz="quarter" idx="17"/>
          </p:nvPr>
        </p:nvSpPr>
        <p:spPr>
          <a:xfrm>
            <a:off x="4416552"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3" name="Rectangle 13"/>
          <p:cNvSpPr>
            <a:spLocks noGrp="1"/>
          </p:cNvSpPr>
          <p:nvPr>
            <p:ph type="dt" sz="half" idx="18"/>
          </p:nvPr>
        </p:nvSpPr>
        <p:spPr/>
        <p:txBody>
          <a:bodyPr/>
          <a:lstStyle/>
          <a:p>
            <a:pPr algn="r"/>
            <a:fld id="{7493DC86-C3B7-4181-9253-AD6BD6BB2ED3}" type="datetime10">
              <a:rPr lang="pt-BR" smtClean="0"/>
              <a:t>13:10</a:t>
            </a:fld>
            <a:endParaRPr kumimoji="0" lang="pt-BR" dirty="0"/>
          </a:p>
        </p:txBody>
      </p:sp>
      <p:sp>
        <p:nvSpPr>
          <p:cNvPr id="16" name="Rectangle 16"/>
          <p:cNvSpPr>
            <a:spLocks noGrp="1"/>
          </p:cNvSpPr>
          <p:nvPr>
            <p:ph type="sldNum" sz="quarter" idx="19"/>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17" name="Rectangle 17"/>
          <p:cNvSpPr>
            <a:spLocks noGrp="1"/>
          </p:cNvSpPr>
          <p:nvPr>
            <p:ph type="ftr" sz="quarter" idx="20"/>
          </p:nvPr>
        </p:nvSpPr>
        <p:spPr/>
        <p:txBody>
          <a:bodyPr/>
          <a:lstStyle/>
          <a:p>
            <a:endParaRPr kumimoji="0"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Superior: 2 esquerda, 1 direita">
    <p:spTree>
      <p:nvGrpSpPr>
        <p:cNvPr id="1" name=""/>
        <p:cNvGrpSpPr/>
        <p:nvPr/>
      </p:nvGrpSpPr>
      <p:grpSpPr>
        <a:xfrm>
          <a:off x="0" y="0"/>
          <a:ext cx="0" cy="0"/>
          <a:chOff x="0" y="0"/>
          <a:chExt cx="0" cy="0"/>
        </a:xfrm>
      </p:grpSpPr>
      <p:sp>
        <p:nvSpPr>
          <p:cNvPr id="28" name="Rectangle 2"/>
          <p:cNvSpPr>
            <a:spLocks noGrp="1"/>
          </p:cNvSpPr>
          <p:nvPr>
            <p:ph type="title"/>
          </p:nvPr>
        </p:nvSpPr>
        <p:spPr/>
        <p:txBody>
          <a:bodyPr/>
          <a:lstStyle/>
          <a:p>
            <a:pPr eaLnBrk="1" latinLnBrk="0" hangingPunct="1"/>
            <a:r>
              <a:rPr lang="pt-BR"/>
              <a:t>Clique para editar o título mestre</a:t>
            </a:r>
            <a:endParaRPr/>
          </a:p>
        </p:txBody>
      </p:sp>
      <p:sp>
        <p:nvSpPr>
          <p:cNvPr id="9" name="Rectangle 8"/>
          <p:cNvSpPr>
            <a:spLocks noGrp="1"/>
          </p:cNvSpPr>
          <p:nvPr>
            <p:ph type="body" sz="quarter" idx="13" hasCustomPrompt="1"/>
          </p:nvPr>
        </p:nvSpPr>
        <p:spPr>
          <a:xfrm>
            <a:off x="3048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8" name="Rectangle 11"/>
          <p:cNvSpPr>
            <a:spLocks noGrp="1"/>
          </p:cNvSpPr>
          <p:nvPr>
            <p:ph sz="quarter" idx="15"/>
          </p:nvPr>
        </p:nvSpPr>
        <p:spPr>
          <a:xfrm>
            <a:off x="3048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5" name="Rectangle 8"/>
          <p:cNvSpPr>
            <a:spLocks noGrp="1"/>
          </p:cNvSpPr>
          <p:nvPr>
            <p:ph type="body" sz="quarter" idx="16" hasCustomPrompt="1"/>
          </p:nvPr>
        </p:nvSpPr>
        <p:spPr>
          <a:xfrm>
            <a:off x="3017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7" name="Rectangle 11"/>
          <p:cNvSpPr>
            <a:spLocks noGrp="1"/>
          </p:cNvSpPr>
          <p:nvPr>
            <p:ph sz="quarter" idx="17"/>
          </p:nvPr>
        </p:nvSpPr>
        <p:spPr>
          <a:xfrm>
            <a:off x="3017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0" name="Rectangle 8"/>
          <p:cNvSpPr>
            <a:spLocks noGrp="1"/>
          </p:cNvSpPr>
          <p:nvPr>
            <p:ph type="body" sz="quarter" idx="18" hasCustomPrompt="1"/>
          </p:nvPr>
        </p:nvSpPr>
        <p:spPr>
          <a:xfrm>
            <a:off x="4416552"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1" name="Rectangle 11"/>
          <p:cNvSpPr>
            <a:spLocks noGrp="1"/>
          </p:cNvSpPr>
          <p:nvPr>
            <p:ph sz="quarter" idx="19"/>
          </p:nvPr>
        </p:nvSpPr>
        <p:spPr>
          <a:xfrm>
            <a:off x="4416552"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3" name="Rectangle 13"/>
          <p:cNvSpPr>
            <a:spLocks noGrp="1"/>
          </p:cNvSpPr>
          <p:nvPr>
            <p:ph type="dt" sz="half" idx="20"/>
          </p:nvPr>
        </p:nvSpPr>
        <p:spPr/>
        <p:txBody>
          <a:bodyPr/>
          <a:lstStyle/>
          <a:p>
            <a:pPr algn="r"/>
            <a:fld id="{BA48EADA-70C3-460E-B68D-B2F3290BBAE1}" type="datetime10">
              <a:rPr lang="pt-BR" smtClean="0"/>
              <a:t>13:10</a:t>
            </a:fld>
            <a:endParaRPr kumimoji="0" lang="pt-BR" dirty="0"/>
          </a:p>
        </p:txBody>
      </p:sp>
      <p:sp>
        <p:nvSpPr>
          <p:cNvPr id="19" name="Rectangle 19"/>
          <p:cNvSpPr>
            <a:spLocks noGrp="1"/>
          </p:cNvSpPr>
          <p:nvPr>
            <p:ph type="sldNum" sz="quarter" idx="21"/>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2" name="Rectangle 22"/>
          <p:cNvSpPr>
            <a:spLocks noGrp="1"/>
          </p:cNvSpPr>
          <p:nvPr>
            <p:ph type="ftr" sz="quarter" idx="22"/>
          </p:nvPr>
        </p:nvSpPr>
        <p:spPr/>
        <p:txBody>
          <a:bodyPr/>
          <a:lstStyle/>
          <a:p>
            <a:endParaRPr kumimoji="0" lang="pt-B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Superior: 1 Esquerda, 2 Direita">
    <p:spTree>
      <p:nvGrpSpPr>
        <p:cNvPr id="1" name=""/>
        <p:cNvGrpSpPr/>
        <p:nvPr/>
      </p:nvGrpSpPr>
      <p:grpSpPr>
        <a:xfrm>
          <a:off x="0" y="0"/>
          <a:ext cx="0" cy="0"/>
          <a:chOff x="0" y="0"/>
          <a:chExt cx="0" cy="0"/>
        </a:xfrm>
      </p:grpSpPr>
      <p:sp>
        <p:nvSpPr>
          <p:cNvPr id="25" name="Rectangle 2"/>
          <p:cNvSpPr>
            <a:spLocks noGrp="1"/>
          </p:cNvSpPr>
          <p:nvPr>
            <p:ph type="title"/>
          </p:nvPr>
        </p:nvSpPr>
        <p:spPr/>
        <p:txBody>
          <a:bodyPr/>
          <a:lstStyle/>
          <a:p>
            <a:pPr eaLnBrk="1" latinLnBrk="0" hangingPunct="1"/>
            <a:r>
              <a:rPr lang="pt-BR"/>
              <a:t>Clique para editar o título mestre</a:t>
            </a:r>
            <a:endParaRPr/>
          </a:p>
        </p:txBody>
      </p:sp>
      <p:sp>
        <p:nvSpPr>
          <p:cNvPr id="13" name="Rectangle 8"/>
          <p:cNvSpPr>
            <a:spLocks noGrp="1"/>
          </p:cNvSpPr>
          <p:nvPr>
            <p:ph type="body" sz="quarter" idx="13" hasCustomPrompt="1"/>
          </p:nvPr>
        </p:nvSpPr>
        <p:spPr>
          <a:xfrm>
            <a:off x="304800"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4" name="Rectangle 11"/>
          <p:cNvSpPr>
            <a:spLocks noGrp="1"/>
          </p:cNvSpPr>
          <p:nvPr>
            <p:ph sz="quarter" idx="15"/>
          </p:nvPr>
        </p:nvSpPr>
        <p:spPr>
          <a:xfrm>
            <a:off x="304800"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6" name="Rectangle 8"/>
          <p:cNvSpPr>
            <a:spLocks noGrp="1"/>
          </p:cNvSpPr>
          <p:nvPr>
            <p:ph type="body" sz="quarter" idx="16"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7" name="Rectangle 11"/>
          <p:cNvSpPr>
            <a:spLocks noGrp="1"/>
          </p:cNvSpPr>
          <p:nvPr>
            <p:ph sz="quarter" idx="17"/>
          </p:nvPr>
        </p:nvSpPr>
        <p:spPr>
          <a:xfrm>
            <a:off x="44196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9" name="Rectangle 8"/>
          <p:cNvSpPr>
            <a:spLocks noGrp="1"/>
          </p:cNvSpPr>
          <p:nvPr>
            <p:ph type="body" sz="quarter" idx="18" hasCustomPrompt="1"/>
          </p:nvPr>
        </p:nvSpPr>
        <p:spPr>
          <a:xfrm>
            <a:off x="44165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0" name="Rectangle 11"/>
          <p:cNvSpPr>
            <a:spLocks noGrp="1"/>
          </p:cNvSpPr>
          <p:nvPr>
            <p:ph sz="quarter" idx="19"/>
          </p:nvPr>
        </p:nvSpPr>
        <p:spPr>
          <a:xfrm>
            <a:off x="44165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1" name="Rectangle 21"/>
          <p:cNvSpPr>
            <a:spLocks noGrp="1"/>
          </p:cNvSpPr>
          <p:nvPr>
            <p:ph type="dt" sz="half" idx="20"/>
          </p:nvPr>
        </p:nvSpPr>
        <p:spPr/>
        <p:txBody>
          <a:bodyPr/>
          <a:lstStyle/>
          <a:p>
            <a:pPr algn="r"/>
            <a:fld id="{69CDE768-43AC-4E72-94E8-544982984939}" type="datetime10">
              <a:rPr lang="pt-BR" smtClean="0"/>
              <a:t>13:10</a:t>
            </a:fld>
            <a:endParaRPr kumimoji="0" lang="pt-BR" dirty="0"/>
          </a:p>
        </p:txBody>
      </p:sp>
      <p:sp>
        <p:nvSpPr>
          <p:cNvPr id="22" name="Rectangle 22"/>
          <p:cNvSpPr>
            <a:spLocks noGrp="1"/>
          </p:cNvSpPr>
          <p:nvPr>
            <p:ph type="sldNum" sz="quarter" idx="21"/>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3" name="Rectangle 23"/>
          <p:cNvSpPr>
            <a:spLocks noGrp="1"/>
          </p:cNvSpPr>
          <p:nvPr>
            <p:ph type="ftr" sz="quarter" idx="22"/>
          </p:nvPr>
        </p:nvSpPr>
        <p:spPr/>
        <p:txBody>
          <a:bodyPr/>
          <a:lstStyle/>
          <a:p>
            <a:endParaRPr kumimoji="0"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610600" y="0"/>
            <a:ext cx="533400" cy="5715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 name="Rectangle 2"/>
          <p:cNvSpPr>
            <a:spLocks noGrp="1"/>
          </p:cNvSpPr>
          <p:nvPr>
            <p:ph type="title"/>
          </p:nvPr>
        </p:nvSpPr>
        <p:spPr>
          <a:xfrm>
            <a:off x="8610600" y="317500"/>
            <a:ext cx="533400" cy="4889500"/>
          </a:xfrm>
          <a:prstGeom prst="rect">
            <a:avLst/>
          </a:prstGeom>
        </p:spPr>
        <p:txBody>
          <a:bodyPr vert="vert" anchor="ctr">
            <a:normAutofit/>
          </a:bodyPr>
          <a:lstStyle/>
          <a:p>
            <a:pPr eaLnBrk="1" latinLnBrk="0" hangingPunct="1"/>
            <a:r>
              <a:rPr kumimoji="0" lang="pt-BR"/>
              <a:t>Clique para editar o título mestre</a:t>
            </a:r>
            <a:endParaRPr kumimoji="0" lang="en-US"/>
          </a:p>
        </p:txBody>
      </p:sp>
      <p:sp>
        <p:nvSpPr>
          <p:cNvPr id="3" name="Rectangle 3"/>
          <p:cNvSpPr>
            <a:spLocks noGrp="1"/>
          </p:cNvSpPr>
          <p:nvPr>
            <p:ph type="body" idx="1"/>
          </p:nvPr>
        </p:nvSpPr>
        <p:spPr>
          <a:xfrm>
            <a:off x="304800" y="317500"/>
            <a:ext cx="8077200" cy="4889500"/>
          </a:xfrm>
          <a:prstGeom prst="rect">
            <a:avLst/>
          </a:prstGeom>
        </p:spPr>
        <p:txBody>
          <a:bodyPr vert="horz">
            <a:normAutofit/>
          </a:bodyPr>
          <a:lstStyle/>
          <a:p>
            <a:pPr lvl="0" eaLnBrk="1" latinLnBrk="0" hangingPunct="1"/>
            <a:r>
              <a:rPr kumimoji="0" lang="pt-BR" dirty="0"/>
              <a:t>Clique para editar o texto mestre</a:t>
            </a:r>
          </a:p>
          <a:p>
            <a:pPr lvl="1" eaLnBrk="1" latinLnBrk="0" hangingPunct="1"/>
            <a:r>
              <a:rPr kumimoji="0" lang="pt-BR" dirty="0"/>
              <a:t>Segundo nível</a:t>
            </a:r>
          </a:p>
          <a:p>
            <a:pPr lvl="2" eaLnBrk="1" latinLnBrk="0" hangingPunct="1"/>
            <a:r>
              <a:rPr kumimoji="0" lang="pt-BR" dirty="0"/>
              <a:t>Terceiro nível</a:t>
            </a:r>
          </a:p>
          <a:p>
            <a:pPr lvl="3" eaLnBrk="1" latinLnBrk="0" hangingPunct="1"/>
            <a:r>
              <a:rPr kumimoji="0" lang="pt-BR" dirty="0"/>
              <a:t>Quarto nível</a:t>
            </a:r>
          </a:p>
          <a:p>
            <a:pPr lvl="4" eaLnBrk="1" latinLnBrk="0" hangingPunct="1"/>
            <a:r>
              <a:rPr kumimoji="0" lang="pt-BR" dirty="0"/>
              <a:t>Quinto nível</a:t>
            </a:r>
            <a:endParaRPr kumimoji="0" lang="en-US" dirty="0"/>
          </a:p>
        </p:txBody>
      </p:sp>
      <p:sp>
        <p:nvSpPr>
          <p:cNvPr id="4" name="Rectangle 4"/>
          <p:cNvSpPr>
            <a:spLocks noGrp="1"/>
          </p:cNvSpPr>
          <p:nvPr>
            <p:ph type="dt" sz="half" idx="2"/>
          </p:nvPr>
        </p:nvSpPr>
        <p:spPr>
          <a:xfrm>
            <a:off x="7010400" y="63500"/>
            <a:ext cx="1371600" cy="190500"/>
          </a:xfrm>
          <a:prstGeom prst="rect">
            <a:avLst/>
          </a:prstGeom>
        </p:spPr>
        <p:txBody>
          <a:bodyPr vert="horz"/>
          <a:lstStyle>
            <a:lvl1pPr algn="ctr" eaLnBrk="1" latinLnBrk="0" hangingPunct="1">
              <a:defRPr kumimoji="0" lang="pt-BR" sz="1000">
                <a:solidFill>
                  <a:schemeClr val="tx1">
                    <a:tint val="65000"/>
                  </a:schemeClr>
                </a:solidFill>
              </a:defRPr>
            </a:lvl1pPr>
            <a:extLst/>
          </a:lstStyle>
          <a:p>
            <a:pPr algn="r"/>
            <a:fld id="{43AB2853-F95D-421D-8BC4-5B8FB2E1BF1A}"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Rectangle 10"/>
          <p:cNvSpPr/>
          <p:nvPr/>
        </p:nvSpPr>
        <p:spPr>
          <a:xfrm>
            <a:off x="0" y="0"/>
            <a:ext cx="76200" cy="5715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12" name="Rectangle 12"/>
          <p:cNvSpPr>
            <a:spLocks noGrp="1"/>
          </p:cNvSpPr>
          <p:nvPr>
            <p:ph type="ftr" sz="quarter" idx="3"/>
          </p:nvPr>
        </p:nvSpPr>
        <p:spPr>
          <a:xfrm>
            <a:off x="2705100" y="5397500"/>
            <a:ext cx="3733800" cy="254000"/>
          </a:xfrm>
          <a:prstGeom prst="rect">
            <a:avLst/>
          </a:prstGeom>
        </p:spPr>
        <p:txBody>
          <a:bodyPr vert="horz" anchor="ctr"/>
          <a:lstStyle>
            <a:lvl1pPr algn="ctr" eaLnBrk="1" latinLnBrk="0" hangingPunct="1">
              <a:defRPr kumimoji="0" lang="pt-BR" sz="1000">
                <a:solidFill>
                  <a:sysClr val="windowText" lastClr="000000"/>
                </a:solidFill>
              </a:defRPr>
            </a:lvl1pPr>
            <a:extLst/>
          </a:lstStyle>
          <a:p>
            <a:endParaRPr kumimoji="0" lang="pt-BR" sz="1000" dirty="0">
              <a:solidFill>
                <a:sysClr val="windowText" lastClr="000000"/>
              </a:solidFill>
            </a:endParaRPr>
          </a:p>
        </p:txBody>
      </p:sp>
      <p:sp>
        <p:nvSpPr>
          <p:cNvPr id="5" name="CaixaDeTexto 4"/>
          <p:cNvSpPr txBox="1"/>
          <p:nvPr userDrawn="1"/>
        </p:nvSpPr>
        <p:spPr>
          <a:xfrm>
            <a:off x="8028384" y="5377780"/>
            <a:ext cx="648072" cy="369332"/>
          </a:xfrm>
          <a:prstGeom prst="rect">
            <a:avLst/>
          </a:prstGeom>
          <a:noFill/>
        </p:spPr>
        <p:txBody>
          <a:bodyPr wrap="square" rtlCol="0">
            <a:spAutoFit/>
          </a:bodyPr>
          <a:lstStyle/>
          <a:p>
            <a:pPr algn="ctr"/>
            <a:fld id="{910656A8-6B81-4A68-9006-55BFF0D4B137}" type="slidenum">
              <a:rPr lang="pt-BR" smtClean="0"/>
              <a:pPr algn="ctr"/>
              <a:t>‹nº›</a:t>
            </a:fld>
            <a:endParaRPr lang="pt-B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3" r:id="rId10"/>
    <p:sldLayoutId id="2147483658" r:id="rId11"/>
    <p:sldLayoutId id="2147483659" r:id="rId12"/>
    <p:sldLayoutId id="2147483660" r:id="rId13"/>
    <p:sldLayoutId id="2147483661" r:id="rId14"/>
    <p:sldLayoutId id="2147483662" r:id="rId15"/>
    <p:sldLayoutId id="2147483664" r:id="rId16"/>
  </p:sldLayoutIdLst>
  <p:hf sldNum="0" hdr="0" ftr="0"/>
  <p:txStyles>
    <p:titleStyle>
      <a:lvl1pPr algn="l" rtl="0" eaLnBrk="1" latinLnBrk="0" hangingPunct="1">
        <a:spcBef>
          <a:spcPct val="0"/>
        </a:spcBef>
        <a:buNone/>
        <a:defRPr kumimoji="0" lang="pt-BR"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lang="pt-BR" sz="1100">
          <a:solidFill>
            <a:schemeClr val="tx1"/>
          </a:solidFill>
          <a:latin typeface="+mn-lt"/>
          <a:ea typeface="+mn-ea"/>
          <a:cs typeface="+mn-cs"/>
        </a:defRPr>
      </a:lvl1pPr>
      <a:lvl2pPr marL="742950" indent="-285750" algn="l" rtl="0" eaLnBrk="1" latinLnBrk="0" hangingPunct="1">
        <a:spcBef>
          <a:spcPct val="20000"/>
        </a:spcBef>
        <a:buFontTx/>
        <a:buNone/>
        <a:defRPr kumimoji="0" lang="pt-BR" sz="1100">
          <a:solidFill>
            <a:schemeClr val="tx1"/>
          </a:solidFill>
          <a:latin typeface="+mn-lt"/>
          <a:ea typeface="+mn-ea"/>
          <a:cs typeface="+mn-cs"/>
        </a:defRPr>
      </a:lvl2pPr>
      <a:lvl3pPr marL="1143000" indent="-228600" algn="l" rtl="0" eaLnBrk="1" latinLnBrk="0" hangingPunct="1">
        <a:spcBef>
          <a:spcPct val="20000"/>
        </a:spcBef>
        <a:buFontTx/>
        <a:buNone/>
        <a:defRPr kumimoji="0" lang="pt-BR" sz="1100">
          <a:solidFill>
            <a:schemeClr val="tx1"/>
          </a:solidFill>
          <a:latin typeface="+mn-lt"/>
          <a:ea typeface="+mn-ea"/>
          <a:cs typeface="+mn-cs"/>
        </a:defRPr>
      </a:lvl3pPr>
      <a:lvl4pPr marL="1600200" indent="-228600" algn="l" rtl="0" eaLnBrk="1" latinLnBrk="0" hangingPunct="1">
        <a:spcBef>
          <a:spcPct val="20000"/>
        </a:spcBef>
        <a:buFontTx/>
        <a:buNone/>
        <a:defRPr kumimoji="0" lang="pt-BR" sz="1100">
          <a:solidFill>
            <a:schemeClr val="tx1"/>
          </a:solidFill>
          <a:latin typeface="+mn-lt"/>
          <a:ea typeface="+mn-ea"/>
          <a:cs typeface="+mn-cs"/>
        </a:defRPr>
      </a:lvl4pPr>
      <a:lvl5pPr marL="2057400" indent="-228600" algn="l" rtl="0" eaLnBrk="1" latinLnBrk="0" hangingPunct="1">
        <a:spcBef>
          <a:spcPct val="20000"/>
        </a:spcBef>
        <a:buFontTx/>
        <a:buNone/>
        <a:defRPr kumimoji="0" lang="pt-BR" sz="1100">
          <a:solidFill>
            <a:schemeClr val="tx1"/>
          </a:solidFill>
          <a:latin typeface="+mn-lt"/>
          <a:ea typeface="+mn-ea"/>
          <a:cs typeface="+mn-cs"/>
        </a:defRPr>
      </a:lvl5pPr>
      <a:lvl6pPr marL="2514600" indent="-228600" algn="l" rtl="0" eaLnBrk="1" latinLnBrk="0" hangingPunct="1">
        <a:spcBef>
          <a:spcPct val="20000"/>
        </a:spcBef>
        <a:buChar char="•"/>
        <a:defRPr kumimoji="0" lang="pt-BR" sz="2000">
          <a:solidFill>
            <a:schemeClr val="tx1"/>
          </a:solidFill>
          <a:latin typeface="+mn-lt"/>
          <a:ea typeface="+mn-ea"/>
          <a:cs typeface="+mn-cs"/>
        </a:defRPr>
      </a:lvl6pPr>
      <a:lvl7pPr marL="2971800" indent="-228600" algn="l" rtl="0" eaLnBrk="1" latinLnBrk="0" hangingPunct="1">
        <a:spcBef>
          <a:spcPct val="20000"/>
        </a:spcBef>
        <a:buChar char="•"/>
        <a:defRPr kumimoji="0" lang="pt-BR" sz="2000">
          <a:solidFill>
            <a:schemeClr val="tx1"/>
          </a:solidFill>
          <a:latin typeface="+mn-lt"/>
          <a:ea typeface="+mn-ea"/>
          <a:cs typeface="+mn-cs"/>
        </a:defRPr>
      </a:lvl7pPr>
      <a:lvl8pPr marL="3429000" indent="-228600" algn="l" rtl="0" eaLnBrk="1" latinLnBrk="0" hangingPunct="1">
        <a:spcBef>
          <a:spcPct val="20000"/>
        </a:spcBef>
        <a:buChar char="•"/>
        <a:defRPr kumimoji="0" lang="pt-BR" sz="2000">
          <a:solidFill>
            <a:schemeClr val="tx1"/>
          </a:solidFill>
          <a:latin typeface="+mn-lt"/>
          <a:ea typeface="+mn-ea"/>
          <a:cs typeface="+mn-cs"/>
        </a:defRPr>
      </a:lvl8pPr>
      <a:lvl9pPr marL="3886200" indent="-228600" algn="l" rtl="0" eaLnBrk="1" latinLnBrk="0" hangingPunct="1">
        <a:spcBef>
          <a:spcPct val="20000"/>
        </a:spcBef>
        <a:buChar char="•"/>
        <a:defRPr kumimoji="0" lang="pt-BR" sz="2000">
          <a:solidFill>
            <a:schemeClr val="tx1"/>
          </a:solidFill>
          <a:latin typeface="+mn-lt"/>
          <a:ea typeface="+mn-ea"/>
          <a:cs typeface="+mn-cs"/>
        </a:defRPr>
      </a:lvl9pPr>
      <a:extLst/>
    </p:bodyStyle>
    <p:otherStyle>
      <a:lvl1pPr marL="0" algn="l" rtl="0" eaLnBrk="1" latinLnBrk="0" hangingPunct="1">
        <a:defRPr kumimoji="0" lang="pt-BR">
          <a:solidFill>
            <a:schemeClr val="tx1"/>
          </a:solidFill>
          <a:latin typeface="+mn-lt"/>
          <a:ea typeface="+mn-ea"/>
          <a:cs typeface="+mn-cs"/>
        </a:defRPr>
      </a:lvl1pPr>
      <a:lvl2pPr marL="457200" algn="l" rtl="0" eaLnBrk="1" latinLnBrk="0" hangingPunct="1">
        <a:defRPr kumimoji="0" lang="pt-BR">
          <a:solidFill>
            <a:schemeClr val="tx1"/>
          </a:solidFill>
          <a:latin typeface="+mn-lt"/>
          <a:ea typeface="+mn-ea"/>
          <a:cs typeface="+mn-cs"/>
        </a:defRPr>
      </a:lvl2pPr>
      <a:lvl3pPr marL="914400" algn="l" rtl="0" eaLnBrk="1" latinLnBrk="0" hangingPunct="1">
        <a:defRPr kumimoji="0" lang="pt-BR">
          <a:solidFill>
            <a:schemeClr val="tx1"/>
          </a:solidFill>
          <a:latin typeface="+mn-lt"/>
          <a:ea typeface="+mn-ea"/>
          <a:cs typeface="+mn-cs"/>
        </a:defRPr>
      </a:lvl3pPr>
      <a:lvl4pPr marL="1371600" algn="l" rtl="0" eaLnBrk="1" latinLnBrk="0" hangingPunct="1">
        <a:defRPr kumimoji="0" lang="pt-BR">
          <a:solidFill>
            <a:schemeClr val="tx1"/>
          </a:solidFill>
          <a:latin typeface="+mn-lt"/>
          <a:ea typeface="+mn-ea"/>
          <a:cs typeface="+mn-cs"/>
        </a:defRPr>
      </a:lvl4pPr>
      <a:lvl5pPr marL="1828800" algn="l" rtl="0" eaLnBrk="1" latinLnBrk="0" hangingPunct="1">
        <a:defRPr kumimoji="0" lang="pt-BR">
          <a:solidFill>
            <a:schemeClr val="tx1"/>
          </a:solidFill>
          <a:latin typeface="+mn-lt"/>
          <a:ea typeface="+mn-ea"/>
          <a:cs typeface="+mn-cs"/>
        </a:defRPr>
      </a:lvl5pPr>
      <a:lvl6pPr marL="2286000" algn="l" rtl="0" eaLnBrk="1" latinLnBrk="0" hangingPunct="1">
        <a:defRPr kumimoji="0" lang="pt-BR">
          <a:solidFill>
            <a:schemeClr val="tx1"/>
          </a:solidFill>
          <a:latin typeface="+mn-lt"/>
          <a:ea typeface="+mn-ea"/>
          <a:cs typeface="+mn-cs"/>
        </a:defRPr>
      </a:lvl6pPr>
      <a:lvl7pPr marL="2743200" algn="l" rtl="0" eaLnBrk="1" latinLnBrk="0" hangingPunct="1">
        <a:defRPr kumimoji="0" lang="pt-BR">
          <a:solidFill>
            <a:schemeClr val="tx1"/>
          </a:solidFill>
          <a:latin typeface="+mn-lt"/>
          <a:ea typeface="+mn-ea"/>
          <a:cs typeface="+mn-cs"/>
        </a:defRPr>
      </a:lvl7pPr>
      <a:lvl8pPr marL="3200400" algn="l" rtl="0" eaLnBrk="1" latinLnBrk="0" hangingPunct="1">
        <a:defRPr kumimoji="0" lang="pt-BR">
          <a:solidFill>
            <a:schemeClr val="tx1"/>
          </a:solidFill>
          <a:latin typeface="+mn-lt"/>
          <a:ea typeface="+mn-ea"/>
          <a:cs typeface="+mn-cs"/>
        </a:defRPr>
      </a:lvl8pPr>
      <a:lvl9pPr marL="3657600" algn="l" rtl="0" eaLnBrk="1" latinLnBrk="0" hangingPunct="1">
        <a:defRPr kumimoji="0" lang="pt-BR">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057020F-2E63-4B34-8479-04537DC8202C}"/>
              </a:ext>
            </a:extLst>
          </p:cNvPr>
          <p:cNvSpPr>
            <a:spLocks noGrp="1"/>
          </p:cNvSpPr>
          <p:nvPr>
            <p:ph type="title"/>
          </p:nvPr>
        </p:nvSpPr>
        <p:spPr>
          <a:xfrm>
            <a:off x="628650" y="304800"/>
            <a:ext cx="7886700" cy="11049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DDB114-296B-4EF0-AD3E-BBC91698EA14}"/>
              </a:ext>
            </a:extLst>
          </p:cNvPr>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D08B0DD-8E7A-4C3E-BDA9-8C3D089F727F}"/>
              </a:ext>
            </a:extLst>
          </p:cNvPr>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74AB2848-82F9-42DF-B073-DC235308F901}" type="datetimeFigureOut">
              <a:rPr lang="pt-BR" smtClean="0"/>
              <a:t>20/06/2024</a:t>
            </a:fld>
            <a:endParaRPr lang="pt-BR" dirty="0"/>
          </a:p>
        </p:txBody>
      </p:sp>
      <p:sp>
        <p:nvSpPr>
          <p:cNvPr id="5" name="Espaço Reservado para Rodapé 4">
            <a:extLst>
              <a:ext uri="{FF2B5EF4-FFF2-40B4-BE49-F238E27FC236}">
                <a16:creationId xmlns:a16="http://schemas.microsoft.com/office/drawing/2014/main" id="{A3B38936-4792-4974-B807-C4E12099C354}"/>
              </a:ext>
            </a:extLst>
          </p:cNvPr>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a:extLst>
              <a:ext uri="{FF2B5EF4-FFF2-40B4-BE49-F238E27FC236}">
                <a16:creationId xmlns:a16="http://schemas.microsoft.com/office/drawing/2014/main" id="{22D812F9-23D0-48B3-B8DC-275BB9E98DE9}"/>
              </a:ext>
            </a:extLst>
          </p:cNvPr>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A4533BAD-A112-4AE0-A722-CB314D8E42FF}" type="slidenum">
              <a:rPr lang="pt-BR" smtClean="0"/>
              <a:t>‹nº›</a:t>
            </a:fld>
            <a:endParaRPr lang="pt-BR" dirty="0"/>
          </a:p>
        </p:txBody>
      </p:sp>
    </p:spTree>
    <p:extLst>
      <p:ext uri="{BB962C8B-B14F-4D97-AF65-F5344CB8AC3E}">
        <p14:creationId xmlns:p14="http://schemas.microsoft.com/office/powerpoint/2010/main" val="32433046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aixaDeTexto 4"/>
          <p:cNvSpPr txBox="1"/>
          <p:nvPr/>
        </p:nvSpPr>
        <p:spPr>
          <a:xfrm>
            <a:off x="755576" y="913284"/>
            <a:ext cx="7732770" cy="1569660"/>
          </a:xfrm>
          <a:prstGeom prst="rect">
            <a:avLst/>
          </a:prstGeom>
          <a:noFill/>
        </p:spPr>
        <p:txBody>
          <a:bodyPr wrap="square" rtlCol="0">
            <a:spAutoFit/>
          </a:bodyPr>
          <a:lstStyle/>
          <a:p>
            <a:pPr algn="ctr"/>
            <a:r>
              <a:rPr lang="pt-BR" sz="3200" b="1" cap="all" spc="150" dirty="0">
                <a:solidFill>
                  <a:schemeClr val="bg1"/>
                </a:solidFill>
                <a:latin typeface="+mj-lt"/>
                <a:ea typeface="+mj-ea"/>
                <a:cs typeface="+mj-cs"/>
              </a:rPr>
              <a:t>Reconfiguração de Redes de Distribuição Reais para a Minimização de Perdas de Energia</a:t>
            </a:r>
          </a:p>
        </p:txBody>
      </p:sp>
      <p:sp>
        <p:nvSpPr>
          <p:cNvPr id="7" name="Rectangle 2"/>
          <p:cNvSpPr txBox="1">
            <a:spLocks/>
          </p:cNvSpPr>
          <p:nvPr/>
        </p:nvSpPr>
        <p:spPr>
          <a:xfrm>
            <a:off x="467545" y="3457340"/>
            <a:ext cx="8208911" cy="517707"/>
          </a:xfrm>
          <a:prstGeom prst="rect">
            <a:avLst/>
          </a:prstGeom>
          <a:noFill/>
        </p:spPr>
        <p:txBody>
          <a:bodyPr vert="horz" anchor="ctr">
            <a:normAutofit fontScale="97500"/>
          </a:bodyPr>
          <a:lstStyle>
            <a:lvl1pPr algn="l" rtl="0" eaLnBrk="1" latinLnBrk="0" hangingPunct="1">
              <a:spcBef>
                <a:spcPct val="0"/>
              </a:spcBef>
              <a:buNone/>
              <a:defRPr kumimoji="0" lang="pt-BR" sz="2000" b="0" cap="all" spc="150" baseline="0">
                <a:solidFill>
                  <a:schemeClr val="bg1"/>
                </a:solidFill>
                <a:latin typeface="+mj-lt"/>
                <a:ea typeface="+mj-ea"/>
                <a:cs typeface="+mj-cs"/>
              </a:defRPr>
            </a:lvl1pPr>
            <a:extLst/>
          </a:lstStyle>
          <a:p>
            <a:r>
              <a:rPr lang="pt-BR" sz="1800" dirty="0"/>
              <a:t>Orientador</a:t>
            </a:r>
            <a:r>
              <a:rPr lang="en-US" sz="1800" dirty="0"/>
              <a:t>: PROF. DR. Jo</a:t>
            </a:r>
            <a:r>
              <a:rPr lang="pt-BR" sz="1800" dirty="0"/>
              <a:t>ÃO Antônio De Vasconcelos</a:t>
            </a:r>
          </a:p>
        </p:txBody>
      </p:sp>
      <p:sp>
        <p:nvSpPr>
          <p:cNvPr id="8" name="Rectangle 2"/>
          <p:cNvSpPr txBox="1">
            <a:spLocks/>
          </p:cNvSpPr>
          <p:nvPr/>
        </p:nvSpPr>
        <p:spPr>
          <a:xfrm>
            <a:off x="7456512" y="5219588"/>
            <a:ext cx="931912" cy="444500"/>
          </a:xfrm>
          <a:prstGeom prst="rect">
            <a:avLst/>
          </a:prstGeom>
          <a:noFill/>
        </p:spPr>
        <p:txBody>
          <a:bodyPr vert="horz" anchor="ctr">
            <a:normAutofit fontScale="97500"/>
          </a:bodyPr>
          <a:lstStyle>
            <a:lvl1pPr algn="l" rtl="0" eaLnBrk="1" latinLnBrk="0" hangingPunct="1">
              <a:spcBef>
                <a:spcPct val="0"/>
              </a:spcBef>
              <a:buNone/>
              <a:defRPr kumimoji="0" lang="pt-BR" sz="2000" b="0" cap="all" spc="150" baseline="0">
                <a:solidFill>
                  <a:schemeClr val="bg1"/>
                </a:solidFill>
                <a:latin typeface="+mj-lt"/>
                <a:ea typeface="+mj-ea"/>
                <a:cs typeface="+mj-cs"/>
              </a:defRPr>
            </a:lvl1pPr>
            <a:extLst/>
          </a:lstStyle>
          <a:p>
            <a:endParaRPr lang="en-US" sz="2400" b="1" dirty="0">
              <a:solidFill>
                <a:schemeClr val="tx1"/>
              </a:solidFill>
            </a:endParaRPr>
          </a:p>
        </p:txBody>
      </p:sp>
      <p:sp>
        <p:nvSpPr>
          <p:cNvPr id="11" name="Rectangle 2"/>
          <p:cNvSpPr txBox="1">
            <a:spLocks/>
          </p:cNvSpPr>
          <p:nvPr/>
        </p:nvSpPr>
        <p:spPr>
          <a:xfrm>
            <a:off x="1259632" y="2917507"/>
            <a:ext cx="6912769" cy="517707"/>
          </a:xfrm>
          <a:prstGeom prst="rect">
            <a:avLst/>
          </a:prstGeom>
          <a:noFill/>
        </p:spPr>
        <p:txBody>
          <a:bodyPr vert="horz" anchor="ctr">
            <a:normAutofit fontScale="97500"/>
          </a:bodyPr>
          <a:lstStyle>
            <a:lvl1pPr algn="l" rtl="0" eaLnBrk="1" latinLnBrk="0" hangingPunct="1">
              <a:spcBef>
                <a:spcPct val="0"/>
              </a:spcBef>
              <a:buNone/>
              <a:defRPr kumimoji="0" lang="pt-BR" sz="2000" b="0" cap="all" spc="150" baseline="0">
                <a:solidFill>
                  <a:schemeClr val="bg1"/>
                </a:solidFill>
                <a:latin typeface="+mj-lt"/>
                <a:ea typeface="+mj-ea"/>
                <a:cs typeface="+mj-cs"/>
              </a:defRPr>
            </a:lvl1pPr>
            <a:extLst/>
          </a:lstStyle>
          <a:p>
            <a:pPr algn="ctr"/>
            <a:r>
              <a:rPr lang="pt-BR" sz="1800" b="1" dirty="0"/>
              <a:t>Ezequiel Campos Pereira</a:t>
            </a:r>
            <a:endParaRPr lang="pt-BR" sz="1800" dirty="0"/>
          </a:p>
        </p:txBody>
      </p:sp>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r="29806" b="33400"/>
          <a:stretch/>
        </p:blipFill>
        <p:spPr>
          <a:xfrm>
            <a:off x="2339752" y="4729708"/>
            <a:ext cx="2160240" cy="7173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4798011"/>
            <a:ext cx="1697206" cy="5431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2. Revisão </a:t>
            </a:r>
          </a:p>
          <a:p>
            <a:pPr algn="ctr"/>
            <a:r>
              <a:rPr lang="pt-BR" sz="5400" dirty="0">
                <a:solidFill>
                  <a:schemeClr val="tx1"/>
                </a:solidFill>
              </a:rPr>
              <a:t>Bibliográfica</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449A8F9F-7BDD-4F0B-86C5-DFC5CE2F8FF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62523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Revisão Bibliográfica Reconfiguração de rede  </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29602" y="841276"/>
            <a:ext cx="8287072" cy="4278094"/>
          </a:xfrm>
          <a:prstGeom prst="rect">
            <a:avLst/>
          </a:prstGeom>
          <a:noFill/>
        </p:spPr>
        <p:txBody>
          <a:bodyPr wrap="square" rtlCol="0">
            <a:spAutoFit/>
          </a:bodyPr>
          <a:lstStyle/>
          <a:p>
            <a:pPr marL="0" lvl="2" algn="just"/>
            <a:r>
              <a:rPr lang="pt-BR" sz="1600" b="1" dirty="0"/>
              <a:t>Marco</a:t>
            </a:r>
            <a:r>
              <a:rPr lang="pt-BR" sz="1600" dirty="0"/>
              <a:t>: (Merlin &amp; Back, 1975): Heurística </a:t>
            </a:r>
            <a:r>
              <a:rPr lang="pt-BR" sz="1600" i="1" dirty="0"/>
              <a:t>close-</a:t>
            </a:r>
            <a:r>
              <a:rPr lang="pt-BR" sz="1600" i="1" dirty="0" err="1"/>
              <a:t>all</a:t>
            </a:r>
            <a:r>
              <a:rPr lang="pt-BR" sz="1600" i="1" dirty="0"/>
              <a:t>.</a:t>
            </a:r>
          </a:p>
          <a:p>
            <a:pPr marL="0" lvl="2" algn="just"/>
            <a:endParaRPr lang="pt-BR" sz="1600" dirty="0"/>
          </a:p>
          <a:p>
            <a:pPr marL="0" lvl="2" algn="just"/>
            <a:r>
              <a:rPr lang="pt-BR" sz="1600" b="1" dirty="0"/>
              <a:t>Década de 1980:</a:t>
            </a:r>
          </a:p>
          <a:p>
            <a:pPr marL="285750" lvl="2" indent="-285750" algn="just">
              <a:buFont typeface="Arial" panose="020B0604020202020204" pitchFamily="34" charset="0"/>
              <a:buChar char="•"/>
            </a:pPr>
            <a:r>
              <a:rPr lang="pt-BR" sz="1600" dirty="0"/>
              <a:t>(</a:t>
            </a:r>
            <a:r>
              <a:rPr lang="pt-BR" sz="1600" dirty="0" err="1"/>
              <a:t>Civanlar</a:t>
            </a:r>
            <a:r>
              <a:rPr lang="pt-BR" sz="1600" dirty="0"/>
              <a:t> et al., 1988): rede de 16 barras. Heurística </a:t>
            </a:r>
            <a:r>
              <a:rPr lang="pt-BR" sz="1600" i="1" dirty="0"/>
              <a:t>Branch Exchange.  </a:t>
            </a:r>
          </a:p>
          <a:p>
            <a:pPr marL="285750" lvl="2" indent="-285750" algn="just">
              <a:buFont typeface="Arial" panose="020B0604020202020204" pitchFamily="34" charset="0"/>
              <a:buChar char="•"/>
            </a:pPr>
            <a:r>
              <a:rPr lang="pt-BR" sz="1600" dirty="0"/>
              <a:t>(Baran &amp; Wu, 1989): rede de 33 barras. Heurística </a:t>
            </a:r>
            <a:r>
              <a:rPr lang="pt-BR" sz="1600" i="1" dirty="0"/>
              <a:t>Branch Exchange.</a:t>
            </a:r>
          </a:p>
          <a:p>
            <a:pPr marL="285750" lvl="2" indent="-285750" algn="just">
              <a:buFont typeface="Arial" panose="020B0604020202020204" pitchFamily="34" charset="0"/>
              <a:buChar char="•"/>
            </a:pPr>
            <a:r>
              <a:rPr lang="pt-BR" sz="1600" dirty="0"/>
              <a:t>(</a:t>
            </a:r>
            <a:r>
              <a:rPr lang="pt-BR" sz="1600" dirty="0" err="1"/>
              <a:t>Shirmohammadi</a:t>
            </a:r>
            <a:r>
              <a:rPr lang="pt-BR" sz="1600" dirty="0"/>
              <a:t> &amp; Hong, 1989): heurística </a:t>
            </a:r>
            <a:r>
              <a:rPr lang="pt-BR" sz="1600" i="1" dirty="0"/>
              <a:t>close-</a:t>
            </a:r>
            <a:r>
              <a:rPr lang="pt-BR" sz="1600" i="1" dirty="0" err="1"/>
              <a:t>all</a:t>
            </a:r>
            <a:r>
              <a:rPr lang="pt-BR" sz="1600" dirty="0"/>
              <a:t>;</a:t>
            </a:r>
          </a:p>
          <a:p>
            <a:pPr marL="0" lvl="2" algn="just"/>
            <a:endParaRPr lang="pt-BR" sz="1600" b="1" dirty="0"/>
          </a:p>
          <a:p>
            <a:pPr marL="0" lvl="2" algn="just"/>
            <a:r>
              <a:rPr lang="pt-BR" sz="1600" b="1" dirty="0"/>
              <a:t>Década de 1990:</a:t>
            </a:r>
          </a:p>
          <a:p>
            <a:pPr marL="285750" lvl="2" indent="-285750" algn="just">
              <a:buFont typeface="Arial" panose="020B0604020202020204" pitchFamily="34" charset="0"/>
              <a:buChar char="•"/>
            </a:pPr>
            <a:r>
              <a:rPr lang="pt-BR" sz="1600" dirty="0"/>
              <a:t>(Ramirez-Rosado &amp; Bernal-Agustín, 1998): GA + sistemas de médio porte.</a:t>
            </a:r>
          </a:p>
          <a:p>
            <a:pPr marL="285750" lvl="2" indent="-285750" algn="just">
              <a:buFont typeface="Arial" panose="020B0604020202020204" pitchFamily="34" charset="0"/>
              <a:buChar char="•"/>
            </a:pPr>
            <a:r>
              <a:rPr lang="pt-BR" sz="1600" dirty="0"/>
              <a:t>(Mantovani et al., 2000): rede de 136 barras.</a:t>
            </a:r>
          </a:p>
          <a:p>
            <a:pPr marL="0" lvl="2" algn="just"/>
            <a:endParaRPr lang="pt-BR" sz="1600" dirty="0"/>
          </a:p>
          <a:p>
            <a:pPr marL="0" lvl="2" algn="just"/>
            <a:r>
              <a:rPr lang="pt-BR" sz="1600" b="1" dirty="0"/>
              <a:t>Década de 2000:</a:t>
            </a:r>
          </a:p>
          <a:p>
            <a:pPr marL="285750" lvl="2" indent="-285750" algn="just">
              <a:buFont typeface="Arial" pitchFamily="34" charset="0"/>
              <a:buChar char="•"/>
            </a:pPr>
            <a:r>
              <a:rPr lang="pt-BR" sz="1600" dirty="0"/>
              <a:t>(Zhu, 2002), (Huang, 2002) e (</a:t>
            </a:r>
            <a:r>
              <a:rPr lang="pt-BR" sz="1600" dirty="0" err="1"/>
              <a:t>Su</a:t>
            </a:r>
            <a:r>
              <a:rPr lang="pt-BR" sz="1600" dirty="0"/>
              <a:t> &amp; Lee, 2003) redes de 16, 33, 70 e 84 barras.</a:t>
            </a:r>
          </a:p>
          <a:p>
            <a:pPr marL="285750" lvl="2" indent="-285750" algn="just">
              <a:buFont typeface="Arial" pitchFamily="34" charset="0"/>
              <a:buChar char="•"/>
            </a:pPr>
            <a:r>
              <a:rPr lang="en-GB" sz="1600" dirty="0"/>
              <a:t>(Mendoza et. al, 2006): redes de 33 barras. GA.</a:t>
            </a:r>
          </a:p>
          <a:p>
            <a:pPr marL="285750" lvl="2" indent="-285750" algn="just">
              <a:buFont typeface="Arial" pitchFamily="34" charset="0"/>
              <a:buChar char="•"/>
            </a:pPr>
            <a:r>
              <a:rPr lang="en-GB" sz="1600" dirty="0"/>
              <a:t>(</a:t>
            </a:r>
            <a:r>
              <a:rPr lang="en-GB" sz="1600" dirty="0" err="1"/>
              <a:t>Carreño</a:t>
            </a:r>
            <a:r>
              <a:rPr lang="en-GB" sz="1600" dirty="0"/>
              <a:t> et. al 2008): redes de 16, 33, 84, 136 barras. GA (Chu-Beasley). </a:t>
            </a:r>
          </a:p>
          <a:p>
            <a:pPr marL="285750" lvl="2" indent="-285750" algn="just">
              <a:buFont typeface="Arial" pitchFamily="34" charset="0"/>
              <a:buChar char="•"/>
            </a:pPr>
            <a:r>
              <a:rPr lang="pt-BR" sz="1600" dirty="0">
                <a:highlight>
                  <a:srgbClr val="00FFFF"/>
                </a:highlight>
              </a:rPr>
              <a:t>(</a:t>
            </a:r>
            <a:r>
              <a:rPr lang="pt-BR" sz="1600" dirty="0" err="1">
                <a:highlight>
                  <a:srgbClr val="00FFFF"/>
                </a:highlight>
              </a:rPr>
              <a:t>Raju</a:t>
            </a:r>
            <a:r>
              <a:rPr lang="pt-BR" sz="1600" dirty="0">
                <a:highlight>
                  <a:srgbClr val="00FFFF"/>
                </a:highlight>
              </a:rPr>
              <a:t> &amp; </a:t>
            </a:r>
            <a:r>
              <a:rPr lang="pt-BR" sz="1600" dirty="0" err="1">
                <a:highlight>
                  <a:srgbClr val="00FFFF"/>
                </a:highlight>
              </a:rPr>
              <a:t>Bijwe</a:t>
            </a:r>
            <a:r>
              <a:rPr lang="pt-BR" sz="1600" dirty="0">
                <a:highlight>
                  <a:srgbClr val="00FFFF"/>
                </a:highlight>
              </a:rPr>
              <a:t>, 2008)</a:t>
            </a:r>
            <a:r>
              <a:rPr lang="pt-BR" sz="1600" dirty="0"/>
              <a:t>: Branch Exchange.</a:t>
            </a:r>
          </a:p>
          <a:p>
            <a:pPr marL="0" lvl="2" algn="just"/>
            <a:r>
              <a:rPr lang="pt-BR" sz="1600" dirty="0"/>
              <a:t> </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DA9EF98E-377C-4BEA-9C28-89C650BD75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pic>
        <p:nvPicPr>
          <p:cNvPr id="12" name="Imagem 11">
            <a:extLst>
              <a:ext uri="{FF2B5EF4-FFF2-40B4-BE49-F238E27FC236}">
                <a16:creationId xmlns:a16="http://schemas.microsoft.com/office/drawing/2014/main" id="{DCE46713-A6DC-E323-46B4-786A1C089143}"/>
              </a:ext>
            </a:extLst>
          </p:cNvPr>
          <p:cNvPicPr>
            <a:picLocks noChangeAspect="1"/>
          </p:cNvPicPr>
          <p:nvPr/>
        </p:nvPicPr>
        <p:blipFill>
          <a:blip r:embed="rId2"/>
          <a:stretch>
            <a:fillRect/>
          </a:stretch>
        </p:blipFill>
        <p:spPr>
          <a:xfrm>
            <a:off x="6342695" y="1633364"/>
            <a:ext cx="303890" cy="199101"/>
          </a:xfrm>
          <a:prstGeom prst="rect">
            <a:avLst/>
          </a:prstGeom>
        </p:spPr>
      </p:pic>
      <p:pic>
        <p:nvPicPr>
          <p:cNvPr id="13" name="Imagem 12">
            <a:extLst>
              <a:ext uri="{FF2B5EF4-FFF2-40B4-BE49-F238E27FC236}">
                <a16:creationId xmlns:a16="http://schemas.microsoft.com/office/drawing/2014/main" id="{BDD15EE6-8929-47C8-9FF4-992D4FD797E5}"/>
              </a:ext>
            </a:extLst>
          </p:cNvPr>
          <p:cNvPicPr>
            <a:picLocks noChangeAspect="1"/>
          </p:cNvPicPr>
          <p:nvPr/>
        </p:nvPicPr>
        <p:blipFill>
          <a:blip r:embed="rId2"/>
          <a:stretch>
            <a:fillRect/>
          </a:stretch>
        </p:blipFill>
        <p:spPr>
          <a:xfrm>
            <a:off x="6315525" y="1892020"/>
            <a:ext cx="303890" cy="199101"/>
          </a:xfrm>
          <a:prstGeom prst="rect">
            <a:avLst/>
          </a:prstGeom>
        </p:spPr>
      </p:pic>
      <p:pic>
        <p:nvPicPr>
          <p:cNvPr id="14" name="Imagem 13">
            <a:extLst>
              <a:ext uri="{FF2B5EF4-FFF2-40B4-BE49-F238E27FC236}">
                <a16:creationId xmlns:a16="http://schemas.microsoft.com/office/drawing/2014/main" id="{3EF3F6E5-C9C3-DF32-7D69-65F033B4752E}"/>
              </a:ext>
            </a:extLst>
          </p:cNvPr>
          <p:cNvPicPr>
            <a:picLocks noChangeAspect="1"/>
          </p:cNvPicPr>
          <p:nvPr/>
        </p:nvPicPr>
        <p:blipFill>
          <a:blip r:embed="rId2"/>
          <a:stretch>
            <a:fillRect/>
          </a:stretch>
        </p:blipFill>
        <p:spPr>
          <a:xfrm>
            <a:off x="4969929" y="2151562"/>
            <a:ext cx="303890" cy="199101"/>
          </a:xfrm>
          <a:prstGeom prst="rect">
            <a:avLst/>
          </a:prstGeom>
        </p:spPr>
      </p:pic>
      <p:pic>
        <p:nvPicPr>
          <p:cNvPr id="16" name="Imagem 15">
            <a:extLst>
              <a:ext uri="{FF2B5EF4-FFF2-40B4-BE49-F238E27FC236}">
                <a16:creationId xmlns:a16="http://schemas.microsoft.com/office/drawing/2014/main" id="{E8431B16-1A23-B4E3-DF59-22DF65A288C0}"/>
              </a:ext>
            </a:extLst>
          </p:cNvPr>
          <p:cNvPicPr>
            <a:picLocks noChangeAspect="1"/>
          </p:cNvPicPr>
          <p:nvPr/>
        </p:nvPicPr>
        <p:blipFill>
          <a:blip r:embed="rId3"/>
          <a:stretch>
            <a:fillRect/>
          </a:stretch>
        </p:blipFill>
        <p:spPr>
          <a:xfrm>
            <a:off x="6667057" y="2854224"/>
            <a:ext cx="291366" cy="198000"/>
          </a:xfrm>
          <a:prstGeom prst="rect">
            <a:avLst/>
          </a:prstGeom>
        </p:spPr>
      </p:pic>
      <p:pic>
        <p:nvPicPr>
          <p:cNvPr id="2" name="Imagem 1">
            <a:extLst>
              <a:ext uri="{FF2B5EF4-FFF2-40B4-BE49-F238E27FC236}">
                <a16:creationId xmlns:a16="http://schemas.microsoft.com/office/drawing/2014/main" id="{D02F92ED-1BA0-6EDE-EC56-85C49DFCDDE2}"/>
              </a:ext>
            </a:extLst>
          </p:cNvPr>
          <p:cNvPicPr>
            <a:picLocks noChangeAspect="1"/>
          </p:cNvPicPr>
          <p:nvPr/>
        </p:nvPicPr>
        <p:blipFill>
          <a:blip r:embed="rId4"/>
          <a:stretch>
            <a:fillRect/>
          </a:stretch>
        </p:blipFill>
        <p:spPr>
          <a:xfrm>
            <a:off x="3849115" y="4548024"/>
            <a:ext cx="288171" cy="199101"/>
          </a:xfrm>
          <a:prstGeom prst="rect">
            <a:avLst/>
          </a:prstGeom>
        </p:spPr>
      </p:pic>
      <p:pic>
        <p:nvPicPr>
          <p:cNvPr id="8" name="Imagem 7">
            <a:extLst>
              <a:ext uri="{FF2B5EF4-FFF2-40B4-BE49-F238E27FC236}">
                <a16:creationId xmlns:a16="http://schemas.microsoft.com/office/drawing/2014/main" id="{31A305D6-5362-20EC-4A91-863805A37685}"/>
              </a:ext>
            </a:extLst>
          </p:cNvPr>
          <p:cNvPicPr>
            <a:picLocks noChangeAspect="1"/>
          </p:cNvPicPr>
          <p:nvPr/>
        </p:nvPicPr>
        <p:blipFill>
          <a:blip r:embed="rId5"/>
          <a:stretch>
            <a:fillRect/>
          </a:stretch>
        </p:blipFill>
        <p:spPr>
          <a:xfrm>
            <a:off x="6535390" y="4290379"/>
            <a:ext cx="288032" cy="199004"/>
          </a:xfrm>
          <a:prstGeom prst="rect">
            <a:avLst/>
          </a:prstGeom>
        </p:spPr>
      </p:pic>
      <p:pic>
        <p:nvPicPr>
          <p:cNvPr id="9" name="Imagem 8">
            <a:extLst>
              <a:ext uri="{FF2B5EF4-FFF2-40B4-BE49-F238E27FC236}">
                <a16:creationId xmlns:a16="http://schemas.microsoft.com/office/drawing/2014/main" id="{78FEBE54-30E6-4608-7072-2434D6911513}"/>
              </a:ext>
            </a:extLst>
          </p:cNvPr>
          <p:cNvPicPr>
            <a:picLocks noChangeAspect="1"/>
          </p:cNvPicPr>
          <p:nvPr/>
        </p:nvPicPr>
        <p:blipFill rotWithShape="1">
          <a:blip r:embed="rId6"/>
          <a:srcRect r="1127"/>
          <a:stretch/>
        </p:blipFill>
        <p:spPr>
          <a:xfrm>
            <a:off x="4498941" y="4057383"/>
            <a:ext cx="298646" cy="198000"/>
          </a:xfrm>
          <a:prstGeom prst="rect">
            <a:avLst/>
          </a:prstGeom>
        </p:spPr>
      </p:pic>
      <p:pic>
        <p:nvPicPr>
          <p:cNvPr id="10" name="Imagem 9">
            <a:extLst>
              <a:ext uri="{FF2B5EF4-FFF2-40B4-BE49-F238E27FC236}">
                <a16:creationId xmlns:a16="http://schemas.microsoft.com/office/drawing/2014/main" id="{9BE6147E-EC20-700C-E10D-B1D7BE426225}"/>
              </a:ext>
            </a:extLst>
          </p:cNvPr>
          <p:cNvPicPr>
            <a:picLocks noChangeAspect="1"/>
          </p:cNvPicPr>
          <p:nvPr/>
        </p:nvPicPr>
        <p:blipFill>
          <a:blip r:embed="rId2"/>
          <a:stretch>
            <a:fillRect/>
          </a:stretch>
        </p:blipFill>
        <p:spPr>
          <a:xfrm>
            <a:off x="7016751" y="3822330"/>
            <a:ext cx="303890" cy="199101"/>
          </a:xfrm>
          <a:prstGeom prst="rect">
            <a:avLst/>
          </a:prstGeom>
        </p:spPr>
      </p:pic>
      <p:pic>
        <p:nvPicPr>
          <p:cNvPr id="15" name="Imagem 14">
            <a:extLst>
              <a:ext uri="{FF2B5EF4-FFF2-40B4-BE49-F238E27FC236}">
                <a16:creationId xmlns:a16="http://schemas.microsoft.com/office/drawing/2014/main" id="{8CDC0B46-5BDF-B5A9-9B12-DDA1BDF387F7}"/>
              </a:ext>
            </a:extLst>
          </p:cNvPr>
          <p:cNvPicPr>
            <a:picLocks noChangeAspect="1"/>
          </p:cNvPicPr>
          <p:nvPr/>
        </p:nvPicPr>
        <p:blipFill>
          <a:blip r:embed="rId7"/>
          <a:stretch>
            <a:fillRect/>
          </a:stretch>
        </p:blipFill>
        <p:spPr>
          <a:xfrm>
            <a:off x="7349070" y="3817091"/>
            <a:ext cx="298651" cy="204340"/>
          </a:xfrm>
          <a:prstGeom prst="rect">
            <a:avLst/>
          </a:prstGeom>
        </p:spPr>
      </p:pic>
      <p:pic>
        <p:nvPicPr>
          <p:cNvPr id="17" name="Imagem 16">
            <a:extLst>
              <a:ext uri="{FF2B5EF4-FFF2-40B4-BE49-F238E27FC236}">
                <a16:creationId xmlns:a16="http://schemas.microsoft.com/office/drawing/2014/main" id="{E2666351-1A56-06C8-ADEF-32534238F8C5}"/>
              </a:ext>
            </a:extLst>
          </p:cNvPr>
          <p:cNvPicPr>
            <a:picLocks noChangeAspect="1"/>
          </p:cNvPicPr>
          <p:nvPr/>
        </p:nvPicPr>
        <p:blipFill>
          <a:blip r:embed="rId8"/>
          <a:stretch>
            <a:fillRect/>
          </a:stretch>
        </p:blipFill>
        <p:spPr>
          <a:xfrm>
            <a:off x="7670052" y="3820261"/>
            <a:ext cx="301523" cy="198000"/>
          </a:xfrm>
          <a:prstGeom prst="rect">
            <a:avLst/>
          </a:prstGeom>
        </p:spPr>
      </p:pic>
      <p:pic>
        <p:nvPicPr>
          <p:cNvPr id="18" name="Imagem 17">
            <a:extLst>
              <a:ext uri="{FF2B5EF4-FFF2-40B4-BE49-F238E27FC236}">
                <a16:creationId xmlns:a16="http://schemas.microsoft.com/office/drawing/2014/main" id="{90CF7DA0-6455-7F3B-9976-F8C0F26EC85C}"/>
              </a:ext>
            </a:extLst>
          </p:cNvPr>
          <p:cNvPicPr>
            <a:picLocks noChangeAspect="1"/>
          </p:cNvPicPr>
          <p:nvPr/>
        </p:nvPicPr>
        <p:blipFill>
          <a:blip r:embed="rId5"/>
          <a:stretch>
            <a:fillRect/>
          </a:stretch>
        </p:blipFill>
        <p:spPr>
          <a:xfrm>
            <a:off x="4272137" y="3077328"/>
            <a:ext cx="288032" cy="199004"/>
          </a:xfrm>
          <a:prstGeom prst="rect">
            <a:avLst/>
          </a:prstGeom>
        </p:spPr>
      </p:pic>
    </p:spTree>
    <p:extLst>
      <p:ext uri="{BB962C8B-B14F-4D97-AF65-F5344CB8AC3E}">
        <p14:creationId xmlns:p14="http://schemas.microsoft.com/office/powerpoint/2010/main" val="36183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Revisão Bibliográfica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51520" y="841276"/>
            <a:ext cx="8359080" cy="4524315"/>
          </a:xfrm>
          <a:prstGeom prst="rect">
            <a:avLst/>
          </a:prstGeom>
          <a:noFill/>
        </p:spPr>
        <p:txBody>
          <a:bodyPr wrap="square" rtlCol="0">
            <a:spAutoFit/>
          </a:bodyPr>
          <a:lstStyle/>
          <a:p>
            <a:pPr marL="0" lvl="2" algn="just"/>
            <a:r>
              <a:rPr lang="pt-BR" sz="1600" b="1" dirty="0"/>
              <a:t>Década de 2010:</a:t>
            </a:r>
          </a:p>
          <a:p>
            <a:pPr marL="285750" lvl="2" indent="-285750" algn="just">
              <a:buFont typeface="Arial" panose="020B0604020202020204" pitchFamily="34" charset="0"/>
              <a:buChar char="•"/>
            </a:pPr>
            <a:r>
              <a:rPr lang="pt-BR" sz="1600" dirty="0">
                <a:highlight>
                  <a:srgbClr val="00FFFF"/>
                </a:highlight>
              </a:rPr>
              <a:t>(Gupta et al., 2012)</a:t>
            </a:r>
            <a:r>
              <a:rPr lang="pt-BR" sz="1600" dirty="0"/>
              <a:t>: Branch Exchange + close </a:t>
            </a:r>
            <a:r>
              <a:rPr lang="pt-BR" sz="1600" dirty="0" err="1"/>
              <a:t>all</a:t>
            </a:r>
            <a:r>
              <a:rPr lang="pt-BR" sz="1600" dirty="0"/>
              <a:t>.</a:t>
            </a:r>
          </a:p>
          <a:p>
            <a:pPr marL="285750" lvl="2" indent="-285750" algn="just">
              <a:buFont typeface="Arial" panose="020B0604020202020204" pitchFamily="34" charset="0"/>
              <a:buChar char="•"/>
            </a:pPr>
            <a:r>
              <a:rPr lang="pt-BR" sz="1600" dirty="0"/>
              <a:t>(J. Franco et al., 2012): </a:t>
            </a:r>
            <a:r>
              <a:rPr lang="en-GB" sz="1600" dirty="0" err="1"/>
              <a:t>equações</a:t>
            </a:r>
            <a:r>
              <a:rPr lang="en-GB" sz="1600" dirty="0"/>
              <a:t> de Baran &amp; Wu e </a:t>
            </a:r>
            <a:r>
              <a:rPr lang="pt-BR" sz="1600" dirty="0"/>
              <a:t>Busca tabu.</a:t>
            </a:r>
          </a:p>
          <a:p>
            <a:pPr marL="285750" lvl="2" indent="-285750" algn="just">
              <a:buFont typeface="Arial" panose="020B0604020202020204" pitchFamily="34" charset="0"/>
              <a:buChar char="•"/>
            </a:pPr>
            <a:r>
              <a:rPr lang="nl-NL" sz="1600" dirty="0">
                <a:highlight>
                  <a:srgbClr val="00FFFF"/>
                </a:highlight>
              </a:rPr>
              <a:t>(Mohd Zin et al., 2012)</a:t>
            </a:r>
            <a:r>
              <a:rPr lang="nl-NL" sz="1600" dirty="0"/>
              <a:t>: </a:t>
            </a:r>
            <a:r>
              <a:rPr lang="pt-BR" sz="1600" dirty="0"/>
              <a:t>Branch Exchange + close </a:t>
            </a:r>
            <a:r>
              <a:rPr lang="pt-BR" sz="1600" dirty="0" err="1"/>
              <a:t>all</a:t>
            </a:r>
            <a:r>
              <a:rPr lang="pt-BR" sz="1600" dirty="0"/>
              <a:t>. </a:t>
            </a:r>
            <a:endParaRPr lang="en-GB" sz="1600" dirty="0"/>
          </a:p>
          <a:p>
            <a:pPr marL="285750" lvl="2" indent="-285750" algn="just">
              <a:buFont typeface="Arial" panose="020B0604020202020204" pitchFamily="34" charset="0"/>
              <a:buChar char="•"/>
            </a:pPr>
            <a:r>
              <a:rPr lang="en-GB" sz="1600" dirty="0"/>
              <a:t>(Barbosa et. al, 2013): </a:t>
            </a:r>
            <a:r>
              <a:rPr lang="en-GB" sz="1600" dirty="0" err="1"/>
              <a:t>abordagem</a:t>
            </a:r>
            <a:r>
              <a:rPr lang="en-GB" sz="1600" dirty="0"/>
              <a:t> </a:t>
            </a:r>
            <a:r>
              <a:rPr lang="en-GB" sz="1600" dirty="0" err="1"/>
              <a:t>multiobjetivo</a:t>
            </a:r>
            <a:r>
              <a:rPr lang="en-GB" sz="1600" dirty="0"/>
              <a:t>, NSGA-2. </a:t>
            </a:r>
          </a:p>
          <a:p>
            <a:pPr marL="285750" lvl="2" indent="-285750" algn="just">
              <a:buFont typeface="Arial" panose="020B0604020202020204" pitchFamily="34" charset="0"/>
              <a:buChar char="•"/>
            </a:pPr>
            <a:r>
              <a:rPr lang="en-GB" sz="1600" dirty="0"/>
              <a:t>(Wang and Gao, 2013): </a:t>
            </a:r>
            <a:r>
              <a:rPr lang="en-GB" sz="1600" dirty="0" err="1"/>
              <a:t>NrGA</a:t>
            </a:r>
            <a:r>
              <a:rPr lang="en-GB" sz="1600" dirty="0"/>
              <a:t>.</a:t>
            </a:r>
          </a:p>
          <a:p>
            <a:pPr marL="285750" indent="-285750">
              <a:buFont typeface="Arial" panose="020B0604020202020204" pitchFamily="34" charset="0"/>
              <a:buChar char="•"/>
            </a:pPr>
            <a:r>
              <a:rPr lang="en-GB" sz="1600" dirty="0"/>
              <a:t>(</a:t>
            </a:r>
            <a:r>
              <a:rPr lang="en-GB" sz="1600" dirty="0" err="1"/>
              <a:t>Eldurssi</a:t>
            </a:r>
            <a:r>
              <a:rPr lang="en-GB" sz="1600" dirty="0"/>
              <a:t> &amp; O’Connell, 2015): FNSGA, </a:t>
            </a:r>
            <a:r>
              <a:rPr lang="en-GB" sz="1600" dirty="0" err="1"/>
              <a:t>grafos</a:t>
            </a:r>
            <a:r>
              <a:rPr lang="en-GB" sz="1600" dirty="0"/>
              <a:t>.</a:t>
            </a:r>
          </a:p>
          <a:p>
            <a:pPr marL="285750" indent="-285750">
              <a:buFont typeface="Arial" panose="020B0604020202020204" pitchFamily="34" charset="0"/>
              <a:buChar char="•"/>
            </a:pPr>
            <a:r>
              <a:rPr lang="en-GB" sz="1600" dirty="0">
                <a:highlight>
                  <a:srgbClr val="00FFFF"/>
                </a:highlight>
              </a:rPr>
              <a:t>(</a:t>
            </a:r>
            <a:r>
              <a:rPr lang="en-GB" sz="1600" dirty="0" err="1">
                <a:highlight>
                  <a:srgbClr val="00FFFF"/>
                </a:highlight>
              </a:rPr>
              <a:t>Possagnolo</a:t>
            </a:r>
            <a:r>
              <a:rPr lang="en-GB" sz="1600" dirty="0">
                <a:highlight>
                  <a:srgbClr val="00FFFF"/>
                </a:highlight>
              </a:rPr>
              <a:t>, 2015)</a:t>
            </a:r>
            <a:r>
              <a:rPr lang="en-GB" sz="1600" dirty="0"/>
              <a:t>: </a:t>
            </a:r>
            <a:r>
              <a:rPr lang="en-GB" sz="1600" dirty="0" err="1"/>
              <a:t>equações</a:t>
            </a:r>
            <a:r>
              <a:rPr lang="en-GB" sz="1600" dirty="0"/>
              <a:t> de Baran &amp; Wu, </a:t>
            </a:r>
            <a:r>
              <a:rPr lang="en-GB" sz="1600" dirty="0" err="1"/>
              <a:t>busca</a:t>
            </a:r>
            <a:r>
              <a:rPr lang="en-GB" sz="1600" dirty="0"/>
              <a:t> </a:t>
            </a:r>
            <a:r>
              <a:rPr lang="en-GB" sz="1600" dirty="0" err="1"/>
              <a:t>em</a:t>
            </a:r>
            <a:r>
              <a:rPr lang="en-GB" sz="1600" dirty="0"/>
              <a:t> </a:t>
            </a:r>
            <a:r>
              <a:rPr lang="en-GB" sz="1600" dirty="0" err="1"/>
              <a:t>vizinhança</a:t>
            </a:r>
            <a:r>
              <a:rPr lang="en-GB" sz="1600" dirty="0"/>
              <a:t>, </a:t>
            </a:r>
            <a:r>
              <a:rPr lang="en-GB" sz="1600" dirty="0" err="1"/>
              <a:t>grafos</a:t>
            </a:r>
            <a:r>
              <a:rPr lang="en-GB" sz="1600" dirty="0"/>
              <a:t>.</a:t>
            </a:r>
          </a:p>
          <a:p>
            <a:pPr marL="285750" indent="-285750">
              <a:buFont typeface="Arial" panose="020B0604020202020204" pitchFamily="34" charset="0"/>
              <a:buChar char="•"/>
            </a:pPr>
            <a:r>
              <a:rPr lang="fr-FR" sz="1600" dirty="0"/>
              <a:t>(Ahmadi &amp; Martí, 2015): uso de MST. </a:t>
            </a:r>
          </a:p>
          <a:p>
            <a:pPr marL="285750" indent="-285750">
              <a:buFont typeface="Arial" panose="020B0604020202020204" pitchFamily="34" charset="0"/>
              <a:buChar char="•"/>
            </a:pPr>
            <a:r>
              <a:rPr lang="fr-FR" sz="1600" dirty="0"/>
              <a:t>(Souza et al., 2016a) e (Souza et al., 2016b): CLONALG e Chu–Beasley GA / </a:t>
            </a:r>
            <a:r>
              <a:rPr lang="en-GB" sz="1600" dirty="0" err="1"/>
              <a:t>Opt-aiNet</a:t>
            </a:r>
            <a:r>
              <a:rPr lang="en-GB" sz="1600" dirty="0"/>
              <a:t>.</a:t>
            </a:r>
            <a:endParaRPr lang="fr-FR" sz="1600" dirty="0"/>
          </a:p>
          <a:p>
            <a:pPr marL="285750" indent="-285750">
              <a:buFont typeface="Arial" panose="020B0604020202020204" pitchFamily="34" charset="0"/>
              <a:buChar char="•"/>
            </a:pPr>
            <a:r>
              <a:rPr lang="en-GB" sz="1600" dirty="0"/>
              <a:t>(</a:t>
            </a:r>
            <a:r>
              <a:rPr lang="en-GB" sz="1600" dirty="0" err="1"/>
              <a:t>Pegado</a:t>
            </a:r>
            <a:r>
              <a:rPr lang="en-GB" sz="1600" dirty="0"/>
              <a:t> &amp; Rodriguez, 2018) e </a:t>
            </a:r>
            <a:r>
              <a:rPr lang="es-ES" sz="1600" dirty="0"/>
              <a:t>(R. Pegado et al., 2019): IS-BPSO.</a:t>
            </a:r>
          </a:p>
          <a:p>
            <a:pPr marL="285750" indent="-285750">
              <a:buFont typeface="Arial" panose="020B0604020202020204" pitchFamily="34" charset="0"/>
              <a:buChar char="•"/>
            </a:pPr>
            <a:r>
              <a:rPr lang="pt-BR" sz="1600" dirty="0"/>
              <a:t>(</a:t>
            </a:r>
            <a:r>
              <a:rPr lang="pt-BR" sz="1600" dirty="0" err="1"/>
              <a:t>Xu</a:t>
            </a:r>
            <a:r>
              <a:rPr lang="pt-BR" sz="1600" dirty="0"/>
              <a:t> et al., 2020): </a:t>
            </a:r>
            <a:r>
              <a:rPr lang="pt-BR" sz="1600" dirty="0" err="1"/>
              <a:t>ilhamento</a:t>
            </a:r>
            <a:r>
              <a:rPr lang="pt-BR" sz="1600" dirty="0"/>
              <a:t> intencionais.</a:t>
            </a:r>
          </a:p>
          <a:p>
            <a:pPr marL="285750" indent="-285750">
              <a:buFont typeface="Arial" panose="020B0604020202020204" pitchFamily="34" charset="0"/>
              <a:buChar char="•"/>
            </a:pPr>
            <a:endParaRPr lang="pt-BR" sz="1600" dirty="0"/>
          </a:p>
          <a:p>
            <a:pPr marL="0" lvl="2" algn="just"/>
            <a:r>
              <a:rPr lang="pt-BR" sz="1600" b="1" dirty="0"/>
              <a:t>Década de 2020:</a:t>
            </a:r>
          </a:p>
          <a:p>
            <a:pPr marL="285750" lvl="2" indent="-285750" algn="just">
              <a:buFont typeface="Arial" pitchFamily="34" charset="0"/>
              <a:buChar char="•"/>
            </a:pPr>
            <a:r>
              <a:rPr lang="fr-FR" sz="1600" dirty="0"/>
              <a:t>(G. Alonso et al., 2022): metaheuríticas Enhanced AIS. </a:t>
            </a:r>
          </a:p>
          <a:p>
            <a:pPr marL="285750" lvl="2" indent="-285750" algn="just">
              <a:buFont typeface="Arial" pitchFamily="34" charset="0"/>
              <a:buChar char="•"/>
            </a:pPr>
            <a:r>
              <a:rPr lang="pt-BR" sz="1600" dirty="0"/>
              <a:t>(</a:t>
            </a:r>
            <a:r>
              <a:rPr lang="pt-BR" sz="1600" dirty="0" err="1"/>
              <a:t>Mahdavi</a:t>
            </a:r>
            <a:r>
              <a:rPr lang="pt-BR" sz="1600" dirty="0"/>
              <a:t> et al., 2023): metaheurística WOA. </a:t>
            </a:r>
          </a:p>
          <a:p>
            <a:pPr marL="285750" lvl="2" indent="-285750" algn="just">
              <a:buFont typeface="Arial" pitchFamily="34" charset="0"/>
              <a:buChar char="•"/>
            </a:pPr>
            <a:r>
              <a:rPr lang="pt-BR" sz="1600" dirty="0"/>
              <a:t>(</a:t>
            </a:r>
            <a:r>
              <a:rPr lang="pt-BR" sz="1600" dirty="0" err="1"/>
              <a:t>Harsh</a:t>
            </a:r>
            <a:r>
              <a:rPr lang="pt-BR" sz="1600" dirty="0"/>
              <a:t> &amp; Das, 2023): grafos.  </a:t>
            </a:r>
          </a:p>
          <a:p>
            <a:pPr marL="285750" lvl="2" indent="-285750" algn="just">
              <a:buFont typeface="Arial" pitchFamily="34" charset="0"/>
              <a:buChar char="•"/>
            </a:pPr>
            <a:r>
              <a:rPr lang="pt-BR" sz="1600" dirty="0"/>
              <a:t>(</a:t>
            </a:r>
            <a:r>
              <a:rPr lang="pt-BR" sz="1600" dirty="0" err="1"/>
              <a:t>Alwash</a:t>
            </a:r>
            <a:r>
              <a:rPr lang="pt-BR" sz="1600" dirty="0"/>
              <a:t> et al., 2023): Soft-Open Points. </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DA9EF98E-377C-4BEA-9C28-89C650BD75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pic>
        <p:nvPicPr>
          <p:cNvPr id="10" name="Imagem 9">
            <a:extLst>
              <a:ext uri="{FF2B5EF4-FFF2-40B4-BE49-F238E27FC236}">
                <a16:creationId xmlns:a16="http://schemas.microsoft.com/office/drawing/2014/main" id="{18DACEB7-041C-55D8-9A31-5FC49A47A0B6}"/>
              </a:ext>
            </a:extLst>
          </p:cNvPr>
          <p:cNvPicPr>
            <a:picLocks noChangeAspect="1"/>
          </p:cNvPicPr>
          <p:nvPr/>
        </p:nvPicPr>
        <p:blipFill>
          <a:blip r:embed="rId2"/>
          <a:stretch>
            <a:fillRect/>
          </a:stretch>
        </p:blipFill>
        <p:spPr>
          <a:xfrm>
            <a:off x="5796137" y="1398862"/>
            <a:ext cx="288032" cy="199004"/>
          </a:xfrm>
          <a:prstGeom prst="rect">
            <a:avLst/>
          </a:prstGeom>
        </p:spPr>
      </p:pic>
      <p:pic>
        <p:nvPicPr>
          <p:cNvPr id="12" name="Imagem 11">
            <a:extLst>
              <a:ext uri="{FF2B5EF4-FFF2-40B4-BE49-F238E27FC236}">
                <a16:creationId xmlns:a16="http://schemas.microsoft.com/office/drawing/2014/main" id="{91E25168-50AD-9901-0184-0589BC71AC32}"/>
              </a:ext>
            </a:extLst>
          </p:cNvPr>
          <p:cNvPicPr>
            <a:picLocks noChangeAspect="1"/>
          </p:cNvPicPr>
          <p:nvPr/>
        </p:nvPicPr>
        <p:blipFill>
          <a:blip r:embed="rId2"/>
          <a:stretch>
            <a:fillRect/>
          </a:stretch>
        </p:blipFill>
        <p:spPr>
          <a:xfrm>
            <a:off x="5374682" y="1875622"/>
            <a:ext cx="288032" cy="199004"/>
          </a:xfrm>
          <a:prstGeom prst="rect">
            <a:avLst/>
          </a:prstGeom>
        </p:spPr>
      </p:pic>
      <p:pic>
        <p:nvPicPr>
          <p:cNvPr id="13" name="Imagem 12">
            <a:extLst>
              <a:ext uri="{FF2B5EF4-FFF2-40B4-BE49-F238E27FC236}">
                <a16:creationId xmlns:a16="http://schemas.microsoft.com/office/drawing/2014/main" id="{4A910048-ED27-A876-8A02-DB602E70ADF7}"/>
              </a:ext>
            </a:extLst>
          </p:cNvPr>
          <p:cNvPicPr>
            <a:picLocks noChangeAspect="1"/>
          </p:cNvPicPr>
          <p:nvPr/>
        </p:nvPicPr>
        <p:blipFill>
          <a:blip r:embed="rId2"/>
          <a:stretch>
            <a:fillRect/>
          </a:stretch>
        </p:blipFill>
        <p:spPr>
          <a:xfrm>
            <a:off x="7629908" y="3092934"/>
            <a:ext cx="288032" cy="199004"/>
          </a:xfrm>
          <a:prstGeom prst="rect">
            <a:avLst/>
          </a:prstGeom>
        </p:spPr>
      </p:pic>
      <p:pic>
        <p:nvPicPr>
          <p:cNvPr id="14" name="Imagem 13">
            <a:extLst>
              <a:ext uri="{FF2B5EF4-FFF2-40B4-BE49-F238E27FC236}">
                <a16:creationId xmlns:a16="http://schemas.microsoft.com/office/drawing/2014/main" id="{73878865-7864-1536-33E5-A08A4F010CE4}"/>
              </a:ext>
            </a:extLst>
          </p:cNvPr>
          <p:cNvPicPr>
            <a:picLocks noChangeAspect="1"/>
          </p:cNvPicPr>
          <p:nvPr/>
        </p:nvPicPr>
        <p:blipFill>
          <a:blip r:embed="rId2"/>
          <a:stretch>
            <a:fillRect/>
          </a:stretch>
        </p:blipFill>
        <p:spPr>
          <a:xfrm>
            <a:off x="5815187" y="3336156"/>
            <a:ext cx="288032" cy="199004"/>
          </a:xfrm>
          <a:prstGeom prst="rect">
            <a:avLst/>
          </a:prstGeom>
        </p:spPr>
      </p:pic>
      <p:pic>
        <p:nvPicPr>
          <p:cNvPr id="17" name="Imagem 16">
            <a:extLst>
              <a:ext uri="{FF2B5EF4-FFF2-40B4-BE49-F238E27FC236}">
                <a16:creationId xmlns:a16="http://schemas.microsoft.com/office/drawing/2014/main" id="{7D136F1F-FDAF-B99D-62F7-4501D079F4D8}"/>
              </a:ext>
            </a:extLst>
          </p:cNvPr>
          <p:cNvPicPr>
            <a:picLocks noChangeAspect="1"/>
          </p:cNvPicPr>
          <p:nvPr/>
        </p:nvPicPr>
        <p:blipFill>
          <a:blip r:embed="rId3"/>
          <a:stretch>
            <a:fillRect/>
          </a:stretch>
        </p:blipFill>
        <p:spPr>
          <a:xfrm>
            <a:off x="3059832" y="2118941"/>
            <a:ext cx="298651" cy="204340"/>
          </a:xfrm>
          <a:prstGeom prst="rect">
            <a:avLst/>
          </a:prstGeom>
        </p:spPr>
      </p:pic>
      <p:pic>
        <p:nvPicPr>
          <p:cNvPr id="18" name="Imagem 17">
            <a:extLst>
              <a:ext uri="{FF2B5EF4-FFF2-40B4-BE49-F238E27FC236}">
                <a16:creationId xmlns:a16="http://schemas.microsoft.com/office/drawing/2014/main" id="{C5AE79DD-F75C-572D-2213-01F09ABE4D7F}"/>
              </a:ext>
            </a:extLst>
          </p:cNvPr>
          <p:cNvPicPr>
            <a:picLocks noChangeAspect="1"/>
          </p:cNvPicPr>
          <p:nvPr/>
        </p:nvPicPr>
        <p:blipFill>
          <a:blip r:embed="rId4"/>
          <a:stretch>
            <a:fillRect/>
          </a:stretch>
        </p:blipFill>
        <p:spPr>
          <a:xfrm>
            <a:off x="4248019" y="2354715"/>
            <a:ext cx="303890" cy="199101"/>
          </a:xfrm>
          <a:prstGeom prst="rect">
            <a:avLst/>
          </a:prstGeom>
        </p:spPr>
      </p:pic>
      <p:pic>
        <p:nvPicPr>
          <p:cNvPr id="19" name="Imagem 18">
            <a:extLst>
              <a:ext uri="{FF2B5EF4-FFF2-40B4-BE49-F238E27FC236}">
                <a16:creationId xmlns:a16="http://schemas.microsoft.com/office/drawing/2014/main" id="{D1B0677F-622D-075B-5CA0-F829E5448F92}"/>
              </a:ext>
            </a:extLst>
          </p:cNvPr>
          <p:cNvPicPr>
            <a:picLocks noChangeAspect="1"/>
          </p:cNvPicPr>
          <p:nvPr/>
        </p:nvPicPr>
        <p:blipFill>
          <a:blip r:embed="rId5"/>
          <a:stretch>
            <a:fillRect/>
          </a:stretch>
        </p:blipFill>
        <p:spPr>
          <a:xfrm>
            <a:off x="4617938" y="1137892"/>
            <a:ext cx="288171" cy="199101"/>
          </a:xfrm>
          <a:prstGeom prst="rect">
            <a:avLst/>
          </a:prstGeom>
        </p:spPr>
      </p:pic>
      <p:pic>
        <p:nvPicPr>
          <p:cNvPr id="29" name="Imagem 28">
            <a:extLst>
              <a:ext uri="{FF2B5EF4-FFF2-40B4-BE49-F238E27FC236}">
                <a16:creationId xmlns:a16="http://schemas.microsoft.com/office/drawing/2014/main" id="{6CD9E48A-ADF4-7F4C-1647-0AEA924CE1F6}"/>
              </a:ext>
            </a:extLst>
          </p:cNvPr>
          <p:cNvPicPr>
            <a:picLocks noChangeAspect="1"/>
          </p:cNvPicPr>
          <p:nvPr/>
        </p:nvPicPr>
        <p:blipFill>
          <a:blip r:embed="rId6"/>
          <a:stretch>
            <a:fillRect/>
          </a:stretch>
        </p:blipFill>
        <p:spPr>
          <a:xfrm>
            <a:off x="4915399" y="1649355"/>
            <a:ext cx="401657" cy="198000"/>
          </a:xfrm>
          <a:prstGeom prst="rect">
            <a:avLst/>
          </a:prstGeom>
        </p:spPr>
      </p:pic>
      <p:pic>
        <p:nvPicPr>
          <p:cNvPr id="31" name="Imagem 30">
            <a:extLst>
              <a:ext uri="{FF2B5EF4-FFF2-40B4-BE49-F238E27FC236}">
                <a16:creationId xmlns:a16="http://schemas.microsoft.com/office/drawing/2014/main" id="{B26C1E43-1A3D-3359-7F06-A2CD6AF98638}"/>
              </a:ext>
            </a:extLst>
          </p:cNvPr>
          <p:cNvPicPr>
            <a:picLocks noChangeAspect="1"/>
          </p:cNvPicPr>
          <p:nvPr/>
        </p:nvPicPr>
        <p:blipFill>
          <a:blip r:embed="rId7"/>
          <a:stretch>
            <a:fillRect/>
          </a:stretch>
        </p:blipFill>
        <p:spPr>
          <a:xfrm>
            <a:off x="3682061" y="2842891"/>
            <a:ext cx="302210" cy="198000"/>
          </a:xfrm>
          <a:prstGeom prst="rect">
            <a:avLst/>
          </a:prstGeom>
        </p:spPr>
      </p:pic>
      <p:pic>
        <p:nvPicPr>
          <p:cNvPr id="1024" name="Imagem 1023">
            <a:extLst>
              <a:ext uri="{FF2B5EF4-FFF2-40B4-BE49-F238E27FC236}">
                <a16:creationId xmlns:a16="http://schemas.microsoft.com/office/drawing/2014/main" id="{E1E9739E-AF2C-D7D5-4C1B-EF20BB6E3503}"/>
              </a:ext>
            </a:extLst>
          </p:cNvPr>
          <p:cNvPicPr>
            <a:picLocks noChangeAspect="1"/>
          </p:cNvPicPr>
          <p:nvPr/>
        </p:nvPicPr>
        <p:blipFill>
          <a:blip r:embed="rId3"/>
          <a:stretch>
            <a:fillRect/>
          </a:stretch>
        </p:blipFill>
        <p:spPr>
          <a:xfrm>
            <a:off x="3957955" y="3589264"/>
            <a:ext cx="298651" cy="204340"/>
          </a:xfrm>
          <a:prstGeom prst="rect">
            <a:avLst/>
          </a:prstGeom>
        </p:spPr>
      </p:pic>
      <p:pic>
        <p:nvPicPr>
          <p:cNvPr id="1025" name="Imagem 1024">
            <a:extLst>
              <a:ext uri="{FF2B5EF4-FFF2-40B4-BE49-F238E27FC236}">
                <a16:creationId xmlns:a16="http://schemas.microsoft.com/office/drawing/2014/main" id="{4C0AA855-EF01-9D1C-DB18-507411C86E2D}"/>
              </a:ext>
            </a:extLst>
          </p:cNvPr>
          <p:cNvPicPr>
            <a:picLocks noChangeAspect="1"/>
          </p:cNvPicPr>
          <p:nvPr/>
        </p:nvPicPr>
        <p:blipFill>
          <a:blip r:embed="rId2"/>
          <a:stretch>
            <a:fillRect/>
          </a:stretch>
        </p:blipFill>
        <p:spPr>
          <a:xfrm>
            <a:off x="6794698" y="2588492"/>
            <a:ext cx="288032" cy="199004"/>
          </a:xfrm>
          <a:prstGeom prst="rect">
            <a:avLst/>
          </a:prstGeom>
        </p:spPr>
      </p:pic>
      <p:pic>
        <p:nvPicPr>
          <p:cNvPr id="1030" name="Imagem 1029">
            <a:extLst>
              <a:ext uri="{FF2B5EF4-FFF2-40B4-BE49-F238E27FC236}">
                <a16:creationId xmlns:a16="http://schemas.microsoft.com/office/drawing/2014/main" id="{FDBE9513-4F48-CA52-1E1F-619817437216}"/>
              </a:ext>
            </a:extLst>
          </p:cNvPr>
          <p:cNvPicPr>
            <a:picLocks noChangeAspect="1"/>
          </p:cNvPicPr>
          <p:nvPr/>
        </p:nvPicPr>
        <p:blipFill>
          <a:blip r:embed="rId5"/>
          <a:stretch>
            <a:fillRect/>
          </a:stretch>
        </p:blipFill>
        <p:spPr>
          <a:xfrm>
            <a:off x="2933234" y="4808133"/>
            <a:ext cx="288171" cy="199101"/>
          </a:xfrm>
          <a:prstGeom prst="rect">
            <a:avLst/>
          </a:prstGeom>
        </p:spPr>
      </p:pic>
      <p:pic>
        <p:nvPicPr>
          <p:cNvPr id="1031" name="Imagem 1030">
            <a:extLst>
              <a:ext uri="{FF2B5EF4-FFF2-40B4-BE49-F238E27FC236}">
                <a16:creationId xmlns:a16="http://schemas.microsoft.com/office/drawing/2014/main" id="{A88FC87E-81C9-0EB4-CDBF-7BE9F196AFCF}"/>
              </a:ext>
            </a:extLst>
          </p:cNvPr>
          <p:cNvPicPr>
            <a:picLocks noChangeAspect="1"/>
          </p:cNvPicPr>
          <p:nvPr/>
        </p:nvPicPr>
        <p:blipFill>
          <a:blip r:embed="rId2"/>
          <a:stretch>
            <a:fillRect/>
          </a:stretch>
        </p:blipFill>
        <p:spPr>
          <a:xfrm>
            <a:off x="5088990" y="4315684"/>
            <a:ext cx="288032" cy="199004"/>
          </a:xfrm>
          <a:prstGeom prst="rect">
            <a:avLst/>
          </a:prstGeom>
        </p:spPr>
      </p:pic>
      <p:pic>
        <p:nvPicPr>
          <p:cNvPr id="1032" name="Imagem 1031">
            <a:extLst>
              <a:ext uri="{FF2B5EF4-FFF2-40B4-BE49-F238E27FC236}">
                <a16:creationId xmlns:a16="http://schemas.microsoft.com/office/drawing/2014/main" id="{652F158E-542F-0031-5949-0D5FAB9FCADC}"/>
              </a:ext>
            </a:extLst>
          </p:cNvPr>
          <p:cNvPicPr>
            <a:picLocks noChangeAspect="1"/>
          </p:cNvPicPr>
          <p:nvPr/>
        </p:nvPicPr>
        <p:blipFill>
          <a:blip r:embed="rId2"/>
          <a:stretch>
            <a:fillRect/>
          </a:stretch>
        </p:blipFill>
        <p:spPr>
          <a:xfrm>
            <a:off x="4299978" y="4569222"/>
            <a:ext cx="288032" cy="199004"/>
          </a:xfrm>
          <a:prstGeom prst="rect">
            <a:avLst/>
          </a:prstGeom>
        </p:spPr>
      </p:pic>
      <p:pic>
        <p:nvPicPr>
          <p:cNvPr id="1033" name="Imagem 1032">
            <a:extLst>
              <a:ext uri="{FF2B5EF4-FFF2-40B4-BE49-F238E27FC236}">
                <a16:creationId xmlns:a16="http://schemas.microsoft.com/office/drawing/2014/main" id="{A525D682-DE74-8618-28E9-DC998E616EC9}"/>
              </a:ext>
            </a:extLst>
          </p:cNvPr>
          <p:cNvPicPr>
            <a:picLocks noChangeAspect="1"/>
          </p:cNvPicPr>
          <p:nvPr/>
        </p:nvPicPr>
        <p:blipFill>
          <a:blip r:embed="rId8"/>
          <a:stretch>
            <a:fillRect/>
          </a:stretch>
        </p:blipFill>
        <p:spPr>
          <a:xfrm>
            <a:off x="3851920" y="5035764"/>
            <a:ext cx="297000" cy="198000"/>
          </a:xfrm>
          <a:prstGeom prst="rect">
            <a:avLst/>
          </a:prstGeom>
        </p:spPr>
      </p:pic>
    </p:spTree>
    <p:extLst>
      <p:ext uri="{BB962C8B-B14F-4D97-AF65-F5344CB8AC3E}">
        <p14:creationId xmlns:p14="http://schemas.microsoft.com/office/powerpoint/2010/main" val="386828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endParaRPr lang="pt-BR" sz="3200" dirty="0">
              <a:solidFill>
                <a:schemeClr val="tx1"/>
              </a:solidFill>
            </a:endParaRPr>
          </a:p>
          <a:p>
            <a:r>
              <a:rPr lang="pt-BR" sz="3200" dirty="0">
                <a:solidFill>
                  <a:schemeClr val="tx1"/>
                </a:solidFill>
              </a:rPr>
              <a:t>Revisão Bibliográfica - Resumo</a:t>
            </a:r>
          </a:p>
          <a:p>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179512" y="769268"/>
            <a:ext cx="8337162" cy="3677930"/>
          </a:xfrm>
          <a:prstGeom prst="rect">
            <a:avLst/>
          </a:prstGeom>
          <a:noFill/>
        </p:spPr>
        <p:txBody>
          <a:bodyPr wrap="square" rtlCol="0">
            <a:spAutoFit/>
          </a:bodyPr>
          <a:lstStyle/>
          <a:p>
            <a:pPr algn="just">
              <a:spcBef>
                <a:spcPts val="600"/>
              </a:spcBef>
            </a:pPr>
            <a:r>
              <a:rPr lang="pt-BR" sz="1600" b="1" dirty="0">
                <a:solidFill>
                  <a:srgbClr val="FF0000"/>
                </a:solidFill>
              </a:rPr>
              <a:t>Revisão bibliográfica - Resumo</a:t>
            </a:r>
          </a:p>
          <a:p>
            <a:pPr marL="285750" indent="-285750" algn="just">
              <a:spcBef>
                <a:spcPts val="600"/>
              </a:spcBef>
              <a:buFont typeface="Arial" panose="020B0604020202020204" pitchFamily="34" charset="0"/>
              <a:buChar char="•"/>
            </a:pPr>
            <a:r>
              <a:rPr lang="pt-BR" sz="1600" b="1" dirty="0"/>
              <a:t>Critério de otimização</a:t>
            </a:r>
          </a:p>
          <a:p>
            <a:pPr algn="just"/>
            <a:r>
              <a:rPr lang="pt-BR" sz="1600" dirty="0"/>
              <a:t>A maioria dos trabalhos apresentam formulação </a:t>
            </a:r>
            <a:r>
              <a:rPr lang="pt-BR" sz="1600" dirty="0" err="1"/>
              <a:t>mono-objetivo</a:t>
            </a:r>
            <a:r>
              <a:rPr lang="pt-BR" sz="1600" dirty="0"/>
              <a:t> (</a:t>
            </a:r>
            <a:r>
              <a:rPr lang="pt-BR" sz="1600" dirty="0" err="1"/>
              <a:t>Mishra</a:t>
            </a:r>
            <a:r>
              <a:rPr lang="pt-BR" sz="1600" dirty="0"/>
              <a:t> et al., 2017).</a:t>
            </a:r>
          </a:p>
          <a:p>
            <a:pPr marL="285750" indent="-285750" algn="just">
              <a:spcBef>
                <a:spcPts val="600"/>
              </a:spcBef>
              <a:buFont typeface="Arial" panose="020B0604020202020204" pitchFamily="34" charset="0"/>
              <a:buChar char="•"/>
            </a:pPr>
            <a:r>
              <a:rPr lang="pt-BR" sz="1600" b="1" dirty="0"/>
              <a:t>Modelo de carga</a:t>
            </a:r>
          </a:p>
          <a:p>
            <a:pPr algn="just"/>
            <a:r>
              <a:rPr lang="pt-BR" sz="1600" dirty="0"/>
              <a:t>Importância do modelo de carga nos estudos de RRD é pouco abordada (Singh &amp; </a:t>
            </a:r>
            <a:r>
              <a:rPr lang="pt-BR" sz="1600" dirty="0" err="1"/>
              <a:t>Misra</a:t>
            </a:r>
            <a:r>
              <a:rPr lang="pt-BR" sz="1600" dirty="0"/>
              <a:t>, 2012).</a:t>
            </a:r>
          </a:p>
          <a:p>
            <a:pPr marL="285750" indent="-285750" algn="just">
              <a:spcBef>
                <a:spcPts val="600"/>
              </a:spcBef>
              <a:buFont typeface="Arial" panose="020B0604020202020204" pitchFamily="34" charset="0"/>
              <a:buChar char="•"/>
            </a:pPr>
            <a:r>
              <a:rPr lang="pt-BR" sz="1600" b="1" dirty="0"/>
              <a:t>Número de execuções de FP</a:t>
            </a:r>
          </a:p>
          <a:p>
            <a:pPr marL="0" lvl="2" algn="just"/>
            <a:r>
              <a:rPr lang="pt-BR" sz="1600" dirty="0"/>
              <a:t>A maioria dos trabalhos utilizam o método de fluxo potência.</a:t>
            </a:r>
          </a:p>
          <a:p>
            <a:pPr marL="0" lvl="2" algn="just"/>
            <a:r>
              <a:rPr lang="pt-BR" sz="1600" dirty="0"/>
              <a:t>Somente 21% dos trabalhos divulgam o número de execuções de FP (</a:t>
            </a:r>
            <a:r>
              <a:rPr lang="pt-BR" sz="1600" dirty="0" err="1"/>
              <a:t>Mishra</a:t>
            </a:r>
            <a:r>
              <a:rPr lang="pt-BR" sz="1600" dirty="0"/>
              <a:t> et al., 2017).</a:t>
            </a:r>
          </a:p>
          <a:p>
            <a:pPr marL="0" lvl="2" algn="just"/>
            <a:r>
              <a:rPr lang="pt-BR" sz="1600" dirty="0"/>
              <a:t>55% dos trabalhos apresentam os resultados em tempo de execução.</a:t>
            </a:r>
            <a:endParaRPr lang="pt-BR" sz="1600" u="sng" dirty="0"/>
          </a:p>
          <a:p>
            <a:pPr marL="285750" indent="-285750" algn="just">
              <a:spcBef>
                <a:spcPts val="600"/>
              </a:spcBef>
              <a:buFont typeface="Arial" panose="020B0604020202020204" pitchFamily="34" charset="0"/>
              <a:buChar char="•"/>
            </a:pPr>
            <a:r>
              <a:rPr lang="pt-BR" sz="1600" b="1" dirty="0"/>
              <a:t>Aplicação em SDEE reais </a:t>
            </a:r>
          </a:p>
          <a:p>
            <a:pPr algn="just"/>
            <a:r>
              <a:rPr lang="pt-BR" sz="1600" dirty="0"/>
              <a:t>Poucos trabalhos na literatura científica.</a:t>
            </a:r>
          </a:p>
          <a:p>
            <a:pPr marL="285750" indent="-285750" algn="just">
              <a:spcBef>
                <a:spcPts val="600"/>
              </a:spcBef>
              <a:buFont typeface="Arial" panose="020B0604020202020204" pitchFamily="34" charset="0"/>
              <a:buChar char="•"/>
            </a:pPr>
            <a:r>
              <a:rPr lang="pt-BR" sz="1600" b="1" dirty="0"/>
              <a:t>Patamares de carga</a:t>
            </a:r>
          </a:p>
          <a:p>
            <a:pPr algn="just"/>
            <a:r>
              <a:rPr lang="pt-BR" sz="1600" dirty="0"/>
              <a:t>Poucos trabalhos sobre a minimização de perdas de energia.</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DA9EF98E-377C-4BEA-9C28-89C650BD75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9" name="AutoShape 454">
            <a:extLst>
              <a:ext uri="{FF2B5EF4-FFF2-40B4-BE49-F238E27FC236}">
                <a16:creationId xmlns:a16="http://schemas.microsoft.com/office/drawing/2014/main" id="{589F0637-F5E8-58F3-85FE-CD20378DC76B}"/>
              </a:ext>
            </a:extLst>
          </p:cNvPr>
          <p:cNvSpPr>
            <a:spLocks noChangeArrowheads="1"/>
          </p:cNvSpPr>
          <p:nvPr/>
        </p:nvSpPr>
        <p:spPr bwMode="auto">
          <a:xfrm rot="10800000">
            <a:off x="2504728" y="1129308"/>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10" name="AutoShape 454">
            <a:extLst>
              <a:ext uri="{FF2B5EF4-FFF2-40B4-BE49-F238E27FC236}">
                <a16:creationId xmlns:a16="http://schemas.microsoft.com/office/drawing/2014/main" id="{06A282EF-718A-C581-103D-EB419E43BA8A}"/>
              </a:ext>
            </a:extLst>
          </p:cNvPr>
          <p:cNvSpPr>
            <a:spLocks noChangeArrowheads="1"/>
          </p:cNvSpPr>
          <p:nvPr/>
        </p:nvSpPr>
        <p:spPr bwMode="auto">
          <a:xfrm rot="10800000">
            <a:off x="2055489" y="1731516"/>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12" name="AutoShape 454">
            <a:extLst>
              <a:ext uri="{FF2B5EF4-FFF2-40B4-BE49-F238E27FC236}">
                <a16:creationId xmlns:a16="http://schemas.microsoft.com/office/drawing/2014/main" id="{F8316F37-5E6F-5146-588C-4E7C8BF5E884}"/>
              </a:ext>
            </a:extLst>
          </p:cNvPr>
          <p:cNvSpPr>
            <a:spLocks noChangeArrowheads="1"/>
          </p:cNvSpPr>
          <p:nvPr/>
        </p:nvSpPr>
        <p:spPr bwMode="auto">
          <a:xfrm rot="10800000">
            <a:off x="2658360" y="3337315"/>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13" name="AutoShape 454">
            <a:extLst>
              <a:ext uri="{FF2B5EF4-FFF2-40B4-BE49-F238E27FC236}">
                <a16:creationId xmlns:a16="http://schemas.microsoft.com/office/drawing/2014/main" id="{CD18C441-0B6C-35D4-B307-5EA6EF18B17B}"/>
              </a:ext>
            </a:extLst>
          </p:cNvPr>
          <p:cNvSpPr>
            <a:spLocks noChangeArrowheads="1"/>
          </p:cNvSpPr>
          <p:nvPr/>
        </p:nvSpPr>
        <p:spPr bwMode="auto">
          <a:xfrm rot="10800000">
            <a:off x="3059833" y="2281436"/>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Tree>
    <p:extLst>
      <p:ext uri="{BB962C8B-B14F-4D97-AF65-F5344CB8AC3E}">
        <p14:creationId xmlns:p14="http://schemas.microsoft.com/office/powerpoint/2010/main" val="163571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3. Modelo do SDEE</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B467D5EA-F03F-42D9-89BF-222AA95515B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96508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do SDEE</a:t>
            </a:r>
          </a:p>
        </p:txBody>
      </p:sp>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9" y="913284"/>
            <a:ext cx="8265154" cy="646331"/>
          </a:xfrm>
          <a:prstGeom prst="rect">
            <a:avLst/>
          </a:prstGeom>
        </p:spPr>
        <p:txBody>
          <a:bodyPr wrap="square">
            <a:spAutoFit/>
          </a:bodyPr>
          <a:lstStyle/>
          <a:p>
            <a:pPr algn="just"/>
            <a:endParaRPr lang="pt-BR" dirty="0">
              <a:cs typeface="Arial" panose="020B0604020202020204" pitchFamily="34" charset="0"/>
            </a:endParaRPr>
          </a:p>
          <a:p>
            <a:pPr algn="just"/>
            <a:r>
              <a:rPr lang="pt-BR" dirty="0">
                <a:cs typeface="Arial" panose="020B0604020202020204" pitchFamily="34" charset="0"/>
              </a:rPr>
              <a:t> </a:t>
            </a:r>
          </a:p>
        </p:txBody>
      </p:sp>
      <p:sp>
        <p:nvSpPr>
          <p:cNvPr id="3" name="Rectangle 2"/>
          <p:cNvSpPr/>
          <p:nvPr/>
        </p:nvSpPr>
        <p:spPr>
          <a:xfrm>
            <a:off x="223399" y="913283"/>
            <a:ext cx="8265153" cy="923330"/>
          </a:xfrm>
          <a:prstGeom prst="rect">
            <a:avLst/>
          </a:prstGeom>
        </p:spPr>
        <p:txBody>
          <a:bodyPr wrap="square">
            <a:spAutoFit/>
          </a:bodyPr>
          <a:lstStyle/>
          <a:p>
            <a:r>
              <a:rPr lang="pt-BR" b="1" dirty="0">
                <a:solidFill>
                  <a:srgbClr val="FF0000"/>
                </a:solidFill>
              </a:rPr>
              <a:t>Diagrama unifilar do SDEE considerado neste trabalho</a:t>
            </a:r>
          </a:p>
          <a:p>
            <a:endParaRPr lang="pt-BR" b="1" dirty="0">
              <a:solidFill>
                <a:srgbClr val="FF0000"/>
              </a:solidFill>
            </a:endParaRPr>
          </a:p>
          <a:p>
            <a:endParaRPr lang="en-GB" b="1" dirty="0">
              <a:solidFill>
                <a:srgbClr val="FF0000"/>
              </a:solidFill>
            </a:endParaRPr>
          </a:p>
        </p:txBody>
      </p:sp>
      <p:pic>
        <p:nvPicPr>
          <p:cNvPr id="152" name="Imagem 151">
            <a:extLst>
              <a:ext uri="{FF2B5EF4-FFF2-40B4-BE49-F238E27FC236}">
                <a16:creationId xmlns:a16="http://schemas.microsoft.com/office/drawing/2014/main" id="{F72228DA-E4A2-1DD9-1B4A-C6B06CA93AC4}"/>
              </a:ext>
            </a:extLst>
          </p:cNvPr>
          <p:cNvPicPr>
            <a:picLocks noChangeAspect="1"/>
          </p:cNvPicPr>
          <p:nvPr/>
        </p:nvPicPr>
        <p:blipFill>
          <a:blip r:embed="rId2"/>
          <a:stretch>
            <a:fillRect/>
          </a:stretch>
        </p:blipFill>
        <p:spPr>
          <a:xfrm>
            <a:off x="270863" y="1417340"/>
            <a:ext cx="8217690" cy="3312557"/>
          </a:xfrm>
          <a:prstGeom prst="rect">
            <a:avLst/>
          </a:prstGeom>
        </p:spPr>
      </p:pic>
    </p:spTree>
    <p:extLst>
      <p:ext uri="{BB962C8B-B14F-4D97-AF65-F5344CB8AC3E}">
        <p14:creationId xmlns:p14="http://schemas.microsoft.com/office/powerpoint/2010/main" val="412411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2062103"/>
          </a:xfrm>
          <a:prstGeom prst="rect">
            <a:avLst/>
          </a:prstGeom>
        </p:spPr>
        <p:txBody>
          <a:bodyPr wrap="square">
            <a:spAutoFit/>
          </a:bodyPr>
          <a:lstStyle/>
          <a:p>
            <a:pPr marL="0" lvl="2" algn="just">
              <a:spcBef>
                <a:spcPts val="600"/>
              </a:spcBef>
            </a:pPr>
            <a:r>
              <a:rPr lang="pt-BR" b="1" dirty="0">
                <a:solidFill>
                  <a:srgbClr val="FF0000"/>
                </a:solidFill>
              </a:rPr>
              <a:t>Alterações no modelo ANEEL (mod. 7 do PRODIST):</a:t>
            </a:r>
          </a:p>
          <a:p>
            <a:pPr marL="342900" lvl="2" indent="-342900" algn="just">
              <a:spcBef>
                <a:spcPts val="600"/>
              </a:spcBef>
              <a:buFontTx/>
              <a:buAutoNum type="arabicPeriod"/>
            </a:pPr>
            <a:r>
              <a:rPr lang="pt-BR" dirty="0"/>
              <a:t>Consideração dos bancos de capacitores;</a:t>
            </a:r>
            <a:endParaRPr lang="pt-BR" b="1" dirty="0"/>
          </a:p>
          <a:p>
            <a:pPr marL="342900" lvl="2" indent="-342900" algn="just">
              <a:spcBef>
                <a:spcPts val="600"/>
              </a:spcBef>
              <a:buFontTx/>
              <a:buAutoNum type="arabicPeriod"/>
            </a:pPr>
            <a:r>
              <a:rPr lang="pt-BR" dirty="0"/>
              <a:t>Consideração da reatância de magnetização dos transformadores;</a:t>
            </a:r>
          </a:p>
          <a:p>
            <a:pPr marL="342900" lvl="2" indent="-342900" algn="just">
              <a:spcBef>
                <a:spcPts val="600"/>
              </a:spcBef>
              <a:buFontTx/>
              <a:buAutoNum type="arabicPeriod"/>
            </a:pPr>
            <a:r>
              <a:rPr lang="pt-BR" dirty="0"/>
              <a:t>Modelo de linha: consideração das impedâncias de sequência positiva e zero, calculadas com valor médio da resistividade do solo do estado de Minas Gerais;</a:t>
            </a:r>
          </a:p>
          <a:p>
            <a:pPr marL="342900" lvl="2" indent="-342900" algn="just">
              <a:spcBef>
                <a:spcPts val="600"/>
              </a:spcBef>
              <a:buFontTx/>
              <a:buAutoNum type="arabicPeriod"/>
            </a:pPr>
            <a:r>
              <a:rPr lang="pt-BR" dirty="0"/>
              <a:t>Consideração dos geradores distribuídos de MT e BT.</a:t>
            </a:r>
            <a:endParaRPr lang="en-GB" dirty="0"/>
          </a:p>
        </p:txBody>
      </p:sp>
      <p:sp>
        <p:nvSpPr>
          <p:cNvPr id="3" name="Título 1">
            <a:extLst>
              <a:ext uri="{FF2B5EF4-FFF2-40B4-BE49-F238E27FC236}">
                <a16:creationId xmlns:a16="http://schemas.microsoft.com/office/drawing/2014/main" id="{E59F2C29-A522-DEBC-BFBA-5A0E264B3FCB}"/>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127870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9" y="913284"/>
            <a:ext cx="8265154" cy="723275"/>
          </a:xfrm>
          <a:prstGeom prst="rect">
            <a:avLst/>
          </a:prstGeom>
        </p:spPr>
        <p:txBody>
          <a:bodyPr wrap="square">
            <a:spAutoFit/>
          </a:bodyPr>
          <a:lstStyle/>
          <a:p>
            <a:pPr marL="0" lvl="2" algn="just">
              <a:spcBef>
                <a:spcPts val="600"/>
              </a:spcBef>
            </a:pPr>
            <a:r>
              <a:rPr lang="pt-BR" b="1" dirty="0">
                <a:solidFill>
                  <a:srgbClr val="FF0000"/>
                </a:solidFill>
              </a:rPr>
              <a:t>Bancos de capacitores</a:t>
            </a:r>
          </a:p>
          <a:p>
            <a:pPr marL="0" lvl="2" algn="just">
              <a:spcBef>
                <a:spcPts val="600"/>
              </a:spcBef>
            </a:pPr>
            <a:r>
              <a:rPr lang="pt-BR" dirty="0"/>
              <a:t>Consideração dos bancos de capacitores na simulação de fluxo de potência.</a:t>
            </a:r>
            <a:endParaRPr lang="pt-BR" b="1" dirty="0"/>
          </a:p>
        </p:txBody>
      </p:sp>
      <p:pic>
        <p:nvPicPr>
          <p:cNvPr id="3" name="Picture 2">
            <a:extLst>
              <a:ext uri="{FF2B5EF4-FFF2-40B4-BE49-F238E27FC236}">
                <a16:creationId xmlns:a16="http://schemas.microsoft.com/office/drawing/2014/main" id="{4B87FFD1-D27D-4200-11F2-720A45D9DB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3722" r="7056"/>
          <a:stretch/>
        </p:blipFill>
        <p:spPr bwMode="auto">
          <a:xfrm>
            <a:off x="2606551" y="1631995"/>
            <a:ext cx="3498850" cy="2937510"/>
          </a:xfrm>
          <a:prstGeom prst="rect">
            <a:avLst/>
          </a:prstGeom>
          <a:ln>
            <a:noFill/>
          </a:ln>
          <a:extLst>
            <a:ext uri="{53640926-AAD7-44D8-BBD7-CCE9431645EC}">
              <a14:shadowObscured xmlns:a14="http://schemas.microsoft.com/office/drawing/2010/main"/>
            </a:ext>
          </a:extLst>
        </p:spPr>
      </p:pic>
      <p:sp>
        <p:nvSpPr>
          <p:cNvPr id="7" name="CaixaDeTexto 6">
            <a:extLst>
              <a:ext uri="{FF2B5EF4-FFF2-40B4-BE49-F238E27FC236}">
                <a16:creationId xmlns:a16="http://schemas.microsoft.com/office/drawing/2014/main" id="{8A757F88-8B50-0DC9-6046-27E10D635495}"/>
              </a:ext>
            </a:extLst>
          </p:cNvPr>
          <p:cNvSpPr txBox="1"/>
          <p:nvPr/>
        </p:nvSpPr>
        <p:spPr>
          <a:xfrm>
            <a:off x="2123728" y="4569505"/>
            <a:ext cx="5821688" cy="307777"/>
          </a:xfrm>
          <a:prstGeom prst="rect">
            <a:avLst/>
          </a:prstGeom>
          <a:noFill/>
        </p:spPr>
        <p:txBody>
          <a:bodyPr wrap="square">
            <a:spAutoFit/>
          </a:bodyPr>
          <a:lstStyle/>
          <a:p>
            <a:r>
              <a:rPr lang="pt-BR" sz="1400" dirty="0"/>
              <a:t>Banco de capacitores de 300kVAr instalado em poste. Fonte: autor.</a:t>
            </a:r>
          </a:p>
        </p:txBody>
      </p:sp>
      <p:sp>
        <p:nvSpPr>
          <p:cNvPr id="4" name="Título 1">
            <a:extLst>
              <a:ext uri="{FF2B5EF4-FFF2-40B4-BE49-F238E27FC236}">
                <a16:creationId xmlns:a16="http://schemas.microsoft.com/office/drawing/2014/main" id="{4A16CA6D-6A0A-4C1B-3A31-E2ED0E26F0AD}"/>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338191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0" name="Rectangle 9"/>
              <p:cNvSpPr/>
              <p:nvPr/>
            </p:nvSpPr>
            <p:spPr>
              <a:xfrm>
                <a:off x="223398" y="913284"/>
                <a:ext cx="8387201" cy="723275"/>
              </a:xfrm>
              <a:prstGeom prst="rect">
                <a:avLst/>
              </a:prstGeom>
            </p:spPr>
            <p:txBody>
              <a:bodyPr wrap="square">
                <a:spAutoFit/>
              </a:bodyPr>
              <a:lstStyle/>
              <a:p>
                <a:pPr marL="0" lvl="2" algn="just">
                  <a:spcBef>
                    <a:spcPts val="600"/>
                  </a:spcBef>
                </a:pPr>
                <a:r>
                  <a:rPr lang="pt-BR" b="1" dirty="0">
                    <a:solidFill>
                      <a:srgbClr val="FF0000"/>
                    </a:solidFill>
                  </a:rPr>
                  <a:t>Reatância de magnetização dos transformadores</a:t>
                </a:r>
              </a:p>
              <a:p>
                <a:pPr marL="285750" lvl="2" indent="-285750" algn="just">
                  <a:spcBef>
                    <a:spcPts val="600"/>
                  </a:spcBef>
                  <a:buFont typeface="Arial" panose="020B0604020202020204" pitchFamily="34" charset="0"/>
                  <a:buChar char="•"/>
                </a:pPr>
                <a:r>
                  <a:rPr lang="pt-BR" dirty="0"/>
                  <a:t>O modelo ANEEL não contempla a reatância de magnetização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𝑚</m:t>
                        </m:r>
                      </m:sub>
                    </m:sSub>
                  </m:oMath>
                </a14:m>
                <a:r>
                  <a:rPr lang="pt-BR" dirty="0"/>
                  <a:t> do modelo “T”.</a:t>
                </a:r>
                <a:endParaRPr lang="pt-BR" b="1" dirty="0"/>
              </a:p>
            </p:txBody>
          </p:sp>
        </mc:Choice>
        <mc:Fallback xmlns="">
          <p:sp>
            <p:nvSpPr>
              <p:cNvPr id="10" name="Rectangle 9"/>
              <p:cNvSpPr>
                <a:spLocks noRot="1" noChangeAspect="1" noMove="1" noResize="1" noEditPoints="1" noAdjustHandles="1" noChangeArrowheads="1" noChangeShapeType="1" noTextEdit="1"/>
              </p:cNvSpPr>
              <p:nvPr/>
            </p:nvSpPr>
            <p:spPr>
              <a:xfrm>
                <a:off x="223398" y="913284"/>
                <a:ext cx="8387201" cy="723275"/>
              </a:xfrm>
              <a:prstGeom prst="rect">
                <a:avLst/>
              </a:prstGeom>
              <a:blipFill>
                <a:blip r:embed="rId2"/>
                <a:stretch>
                  <a:fillRect l="-655" t="-5085" b="-13559"/>
                </a:stretch>
              </a:blipFill>
            </p:spPr>
            <p:txBody>
              <a:bodyPr/>
              <a:lstStyle/>
              <a:p>
                <a:r>
                  <a:rPr lang="pt-BR">
                    <a:noFill/>
                  </a:rPr>
                  <a:t> </a:t>
                </a:r>
              </a:p>
            </p:txBody>
          </p:sp>
        </mc:Fallback>
      </mc:AlternateContent>
      <p:pic>
        <p:nvPicPr>
          <p:cNvPr id="3" name="Imagem 2">
            <a:extLst>
              <a:ext uri="{FF2B5EF4-FFF2-40B4-BE49-F238E27FC236}">
                <a16:creationId xmlns:a16="http://schemas.microsoft.com/office/drawing/2014/main" id="{3326441B-55D7-62F7-78CC-90A25D30EEAF}"/>
              </a:ext>
            </a:extLst>
          </p:cNvPr>
          <p:cNvPicPr>
            <a:picLocks noChangeAspect="1"/>
          </p:cNvPicPr>
          <p:nvPr/>
        </p:nvPicPr>
        <p:blipFill>
          <a:blip r:embed="rId3"/>
          <a:stretch>
            <a:fillRect/>
          </a:stretch>
        </p:blipFill>
        <p:spPr>
          <a:xfrm>
            <a:off x="1612538" y="1913558"/>
            <a:ext cx="5486876" cy="1536325"/>
          </a:xfrm>
          <a:prstGeom prst="rect">
            <a:avLst/>
          </a:prstGeom>
        </p:spPr>
      </p:pic>
      <p:sp>
        <p:nvSpPr>
          <p:cNvPr id="7" name="CaixaDeTexto 6">
            <a:extLst>
              <a:ext uri="{FF2B5EF4-FFF2-40B4-BE49-F238E27FC236}">
                <a16:creationId xmlns:a16="http://schemas.microsoft.com/office/drawing/2014/main" id="{9CD4BAEC-E02E-2603-EAA2-DD4DABA82775}"/>
              </a:ext>
            </a:extLst>
          </p:cNvPr>
          <p:cNvSpPr txBox="1"/>
          <p:nvPr/>
        </p:nvSpPr>
        <p:spPr>
          <a:xfrm>
            <a:off x="819701" y="3468226"/>
            <a:ext cx="7560840" cy="307777"/>
          </a:xfrm>
          <a:prstGeom prst="rect">
            <a:avLst/>
          </a:prstGeom>
          <a:noFill/>
        </p:spPr>
        <p:txBody>
          <a:bodyPr wrap="square">
            <a:spAutoFit/>
          </a:bodyPr>
          <a:lstStyle/>
          <a:p>
            <a:r>
              <a:rPr lang="pt-BR" sz="1400" dirty="0"/>
              <a:t>Circuito equivalente do transformador com impedância referida ao primário. Fonte:(ANEEL, 2022).</a:t>
            </a:r>
          </a:p>
        </p:txBody>
      </p:sp>
      <p:sp>
        <p:nvSpPr>
          <p:cNvPr id="9" name="CaixaDeTexto 8">
            <a:extLst>
              <a:ext uri="{FF2B5EF4-FFF2-40B4-BE49-F238E27FC236}">
                <a16:creationId xmlns:a16="http://schemas.microsoft.com/office/drawing/2014/main" id="{7C9AC2FD-0BF9-9529-77BE-8921D0B985F1}"/>
              </a:ext>
            </a:extLst>
          </p:cNvPr>
          <p:cNvSpPr txBox="1"/>
          <p:nvPr/>
        </p:nvSpPr>
        <p:spPr>
          <a:xfrm>
            <a:off x="223399" y="3988492"/>
            <a:ext cx="8387201" cy="723275"/>
          </a:xfrm>
          <a:prstGeom prst="rect">
            <a:avLst/>
          </a:prstGeom>
          <a:noFill/>
        </p:spPr>
        <p:txBody>
          <a:bodyPr wrap="square">
            <a:spAutoFit/>
          </a:bodyPr>
          <a:lstStyle/>
          <a:p>
            <a:pPr marL="285750" lvl="2" indent="-285750" algn="just">
              <a:spcBef>
                <a:spcPts val="600"/>
              </a:spcBef>
              <a:buFont typeface="Arial" panose="020B0604020202020204" pitchFamily="34" charset="0"/>
              <a:buChar char="•"/>
            </a:pPr>
            <a:r>
              <a:rPr lang="pt-BR" dirty="0"/>
              <a:t>A proposta é incluir a reatância de magnetização dos transformadores.</a:t>
            </a:r>
          </a:p>
          <a:p>
            <a:pPr marL="285750" lvl="2" indent="-285750" algn="just">
              <a:spcBef>
                <a:spcPts val="600"/>
              </a:spcBef>
              <a:buFont typeface="Arial" panose="020B0604020202020204" pitchFamily="34" charset="0"/>
              <a:buChar char="•"/>
            </a:pPr>
            <a:r>
              <a:rPr lang="pt-BR" dirty="0"/>
              <a:t>A reatância é calculada com os valores da norma ABNT 5440.</a:t>
            </a:r>
            <a:endParaRPr lang="pt-BR" b="1" dirty="0"/>
          </a:p>
        </p:txBody>
      </p:sp>
      <p:sp>
        <p:nvSpPr>
          <p:cNvPr id="4" name="Título 1">
            <a:extLst>
              <a:ext uri="{FF2B5EF4-FFF2-40B4-BE49-F238E27FC236}">
                <a16:creationId xmlns:a16="http://schemas.microsoft.com/office/drawing/2014/main" id="{52A55C6A-3381-7FC5-F143-058033459847}"/>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45067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1585049"/>
          </a:xfrm>
          <a:prstGeom prst="rect">
            <a:avLst/>
          </a:prstGeom>
        </p:spPr>
        <p:txBody>
          <a:bodyPr wrap="square">
            <a:spAutoFit/>
          </a:bodyPr>
          <a:lstStyle/>
          <a:p>
            <a:pPr marL="0" lvl="2" algn="just">
              <a:spcBef>
                <a:spcPts val="600"/>
              </a:spcBef>
            </a:pPr>
            <a:r>
              <a:rPr lang="pt-BR" b="1" dirty="0">
                <a:solidFill>
                  <a:srgbClr val="FF0000"/>
                </a:solidFill>
              </a:rPr>
              <a:t>Modelo de linha de distribuição</a:t>
            </a:r>
          </a:p>
          <a:p>
            <a:pPr marL="285750" lvl="2" indent="-285750" algn="just">
              <a:spcBef>
                <a:spcPts val="600"/>
              </a:spcBef>
              <a:buFont typeface="Arial" panose="020B0604020202020204" pitchFamily="34" charset="0"/>
              <a:buChar char="•"/>
            </a:pPr>
            <a:r>
              <a:rPr lang="pt-BR" sz="1600" dirty="0"/>
              <a:t>O modelo ANEEL não utiliza os valores das impedâncias de sequência zero das </a:t>
            </a:r>
            <a:r>
              <a:rPr lang="pt-BR" sz="1600" dirty="0" err="1"/>
              <a:t>LDs</a:t>
            </a:r>
            <a:r>
              <a:rPr lang="pt-BR" sz="1600" dirty="0"/>
              <a:t>.</a:t>
            </a:r>
          </a:p>
          <a:p>
            <a:pPr marL="285750" lvl="2" indent="-285750" algn="just">
              <a:spcBef>
                <a:spcPts val="600"/>
              </a:spcBef>
              <a:buFont typeface="Arial" panose="020B0604020202020204" pitchFamily="34" charset="0"/>
              <a:buChar char="•"/>
            </a:pPr>
            <a:r>
              <a:rPr lang="pt-BR" sz="1600" dirty="0"/>
              <a:t>Assim, as perdas de energia devido ao </a:t>
            </a:r>
            <a:r>
              <a:rPr lang="pt-BR" sz="1600" dirty="0">
                <a:solidFill>
                  <a:srgbClr val="FF0000"/>
                </a:solidFill>
              </a:rPr>
              <a:t>desequilíbrio de fases </a:t>
            </a:r>
            <a:r>
              <a:rPr lang="pt-BR" sz="1600" dirty="0"/>
              <a:t>e </a:t>
            </a:r>
            <a:r>
              <a:rPr lang="pt-BR" sz="1600" dirty="0">
                <a:solidFill>
                  <a:srgbClr val="FF0000"/>
                </a:solidFill>
              </a:rPr>
              <a:t>corrente no neutro </a:t>
            </a:r>
            <a:r>
              <a:rPr lang="pt-BR" sz="1600" dirty="0"/>
              <a:t>não são calculadas corretamente.</a:t>
            </a:r>
          </a:p>
          <a:p>
            <a:pPr marL="285750" lvl="2" indent="-285750" algn="just">
              <a:spcBef>
                <a:spcPts val="600"/>
              </a:spcBef>
              <a:buFont typeface="Arial" panose="020B0604020202020204" pitchFamily="34" charset="0"/>
              <a:buChar char="•"/>
            </a:pPr>
            <a:r>
              <a:rPr lang="pt-BR" sz="1600" dirty="0"/>
              <a:t>Uma parcela expressiva do SDEE brasileiro é monofásico.</a:t>
            </a:r>
          </a:p>
        </p:txBody>
      </p:sp>
      <p:sp>
        <p:nvSpPr>
          <p:cNvPr id="7" name="CaixaDeTexto 6">
            <a:extLst>
              <a:ext uri="{FF2B5EF4-FFF2-40B4-BE49-F238E27FC236}">
                <a16:creationId xmlns:a16="http://schemas.microsoft.com/office/drawing/2014/main" id="{E532F5A2-6AC4-5672-F237-2E8C6150423F}"/>
              </a:ext>
            </a:extLst>
          </p:cNvPr>
          <p:cNvSpPr txBox="1"/>
          <p:nvPr/>
        </p:nvSpPr>
        <p:spPr>
          <a:xfrm>
            <a:off x="1331640" y="2595864"/>
            <a:ext cx="5886400" cy="369332"/>
          </a:xfrm>
          <a:prstGeom prst="rect">
            <a:avLst/>
          </a:prstGeom>
          <a:noFill/>
        </p:spPr>
        <p:txBody>
          <a:bodyPr wrap="square">
            <a:spAutoFit/>
          </a:bodyPr>
          <a:lstStyle/>
          <a:p>
            <a:r>
              <a:rPr lang="pt-BR" sz="1400" dirty="0"/>
              <a:t>Extensão de rede SDMT de algumas concessionárias brasileiras. Ano ref. 2018</a:t>
            </a:r>
            <a:r>
              <a:rPr lang="pt-BR" dirty="0"/>
              <a:t>.</a:t>
            </a:r>
          </a:p>
        </p:txBody>
      </p:sp>
      <p:sp>
        <p:nvSpPr>
          <p:cNvPr id="8" name="Título 1">
            <a:extLst>
              <a:ext uri="{FF2B5EF4-FFF2-40B4-BE49-F238E27FC236}">
                <a16:creationId xmlns:a16="http://schemas.microsoft.com/office/drawing/2014/main" id="{78987045-608F-2E49-DF21-94708FA29B8C}"/>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pic>
        <p:nvPicPr>
          <p:cNvPr id="12" name="Imagem 11">
            <a:extLst>
              <a:ext uri="{FF2B5EF4-FFF2-40B4-BE49-F238E27FC236}">
                <a16:creationId xmlns:a16="http://schemas.microsoft.com/office/drawing/2014/main" id="{CF1AB5B1-BE77-C281-5C36-9DE0007D864E}"/>
              </a:ext>
            </a:extLst>
          </p:cNvPr>
          <p:cNvPicPr>
            <a:picLocks noChangeAspect="1"/>
          </p:cNvPicPr>
          <p:nvPr/>
        </p:nvPicPr>
        <p:blipFill>
          <a:blip r:embed="rId2"/>
          <a:stretch>
            <a:fillRect/>
          </a:stretch>
        </p:blipFill>
        <p:spPr>
          <a:xfrm>
            <a:off x="229198" y="2929508"/>
            <a:ext cx="8303242" cy="2360839"/>
          </a:xfrm>
          <a:prstGeom prst="rect">
            <a:avLst/>
          </a:prstGeom>
        </p:spPr>
      </p:pic>
    </p:spTree>
    <p:extLst>
      <p:ext uri="{BB962C8B-B14F-4D97-AF65-F5344CB8AC3E}">
        <p14:creationId xmlns:p14="http://schemas.microsoft.com/office/powerpoint/2010/main" val="160517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a:t>
            </a:fld>
            <a:endParaRPr lang="pt-BR" sz="4400" b="1" dirty="0">
              <a:solidFill>
                <a:schemeClr val="bg1"/>
              </a:solidFill>
            </a:endParaRPr>
          </a:p>
        </p:txBody>
      </p:sp>
      <p:sp>
        <p:nvSpPr>
          <p:cNvPr id="24" name="Retângulo 23"/>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CaixaDeTexto 24"/>
          <p:cNvSpPr txBox="1"/>
          <p:nvPr/>
        </p:nvSpPr>
        <p:spPr>
          <a:xfrm>
            <a:off x="711305" y="1284854"/>
            <a:ext cx="7652733" cy="4247317"/>
          </a:xfrm>
          <a:prstGeom prst="rect">
            <a:avLst/>
          </a:prstGeom>
          <a:noFill/>
        </p:spPr>
        <p:txBody>
          <a:bodyPr wrap="square" numCol="1" rtlCol="0">
            <a:spAutoFit/>
          </a:bodyPr>
          <a:lstStyle/>
          <a:p>
            <a:r>
              <a:rPr lang="pt-BR" b="1" dirty="0"/>
              <a:t>1. Apresentação do Problema</a:t>
            </a:r>
          </a:p>
          <a:p>
            <a:endParaRPr lang="pt-BR" b="1" dirty="0"/>
          </a:p>
          <a:p>
            <a:r>
              <a:rPr lang="pt-BR" b="1" dirty="0"/>
              <a:t>2. Revisão Bibliográfica</a:t>
            </a:r>
          </a:p>
          <a:p>
            <a:endParaRPr lang="pt-BR" dirty="0"/>
          </a:p>
          <a:p>
            <a:r>
              <a:rPr lang="pt-BR" b="1" dirty="0"/>
              <a:t>3. Modelo do SDEE </a:t>
            </a:r>
            <a:br>
              <a:rPr lang="pt-BR" b="1" dirty="0"/>
            </a:br>
            <a:endParaRPr lang="pt-BR" b="1" dirty="0"/>
          </a:p>
          <a:p>
            <a:r>
              <a:rPr lang="pt-BR" b="1" dirty="0"/>
              <a:t>4. Fluxo de Potência / Formulação Matemática do Problema de Otimização</a:t>
            </a:r>
          </a:p>
          <a:p>
            <a:endParaRPr lang="pt-BR" b="1" dirty="0"/>
          </a:p>
          <a:p>
            <a:r>
              <a:rPr lang="pt-BR" b="1" dirty="0"/>
              <a:t>5. Metodologia </a:t>
            </a:r>
            <a:r>
              <a:rPr lang="pt-BR" b="1" dirty="0">
                <a:solidFill>
                  <a:srgbClr val="FF0000"/>
                </a:solidFill>
              </a:rPr>
              <a:t>Iterative Branch Exchange</a:t>
            </a:r>
          </a:p>
          <a:p>
            <a:endParaRPr lang="pt-BR" b="1" dirty="0"/>
          </a:p>
          <a:p>
            <a:r>
              <a:rPr lang="pt-BR" b="1" dirty="0"/>
              <a:t>6. Redes benchmark</a:t>
            </a:r>
          </a:p>
          <a:p>
            <a:r>
              <a:rPr lang="pt-BR" b="1" dirty="0"/>
              <a:t> </a:t>
            </a:r>
          </a:p>
          <a:p>
            <a:r>
              <a:rPr lang="pt-BR" b="1" dirty="0"/>
              <a:t>7. Resultados das Simulações </a:t>
            </a:r>
          </a:p>
          <a:p>
            <a:pPr marL="342900" indent="-342900">
              <a:buFont typeface="+mj-lt"/>
              <a:buAutoNum type="arabicPeriod"/>
            </a:pPr>
            <a:endParaRPr lang="pt-BR" b="1" dirty="0"/>
          </a:p>
          <a:p>
            <a:r>
              <a:rPr lang="pt-BR" b="1" dirty="0"/>
              <a:t>8. Conclusões</a:t>
            </a:r>
            <a:endParaRPr lang="pt-BR" sz="1400" dirty="0"/>
          </a:p>
        </p:txBody>
      </p:sp>
      <p:sp>
        <p:nvSpPr>
          <p:cNvPr id="2" name="Title 1"/>
          <p:cNvSpPr>
            <a:spLocks noGrp="1"/>
          </p:cNvSpPr>
          <p:nvPr>
            <p:ph type="title"/>
          </p:nvPr>
        </p:nvSpPr>
        <p:spPr/>
        <p:txBody>
          <a:bodyPr>
            <a:normAutofit fontScale="90000"/>
          </a:bodyPr>
          <a:lstStyle/>
          <a:p>
            <a:endParaRPr lang="en-GB" dirty="0"/>
          </a:p>
        </p:txBody>
      </p:sp>
      <p:sp>
        <p:nvSpPr>
          <p:cNvPr id="3" name="Date Placeholder 2"/>
          <p:cNvSpPr>
            <a:spLocks noGrp="1"/>
          </p:cNvSpPr>
          <p:nvPr>
            <p:ph type="dt" sz="half" idx="2"/>
          </p:nvPr>
        </p:nvSpPr>
        <p:spPr/>
        <p:txBody>
          <a:bodyPr/>
          <a:lstStyle/>
          <a:p>
            <a:pPr algn="r"/>
            <a:fld id="{2DC57DF6-4110-4502-9AFD-989D81F9CC92}"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9"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Roteiro da Apresentação</a:t>
            </a:r>
          </a:p>
        </p:txBody>
      </p:sp>
    </p:spTree>
    <p:extLst>
      <p:ext uri="{BB962C8B-B14F-4D97-AF65-F5344CB8AC3E}">
        <p14:creationId xmlns:p14="http://schemas.microsoft.com/office/powerpoint/2010/main" val="256881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0" name="Rectangle 9"/>
              <p:cNvSpPr/>
              <p:nvPr/>
            </p:nvSpPr>
            <p:spPr>
              <a:xfrm>
                <a:off x="223399" y="913284"/>
                <a:ext cx="8387200" cy="4696094"/>
              </a:xfrm>
              <a:prstGeom prst="rect">
                <a:avLst/>
              </a:prstGeom>
            </p:spPr>
            <p:txBody>
              <a:bodyPr wrap="square">
                <a:spAutoFit/>
              </a:bodyPr>
              <a:lstStyle/>
              <a:p>
                <a:pPr marL="0" lvl="2" algn="just">
                  <a:spcBef>
                    <a:spcPts val="600"/>
                  </a:spcBef>
                </a:pPr>
                <a:r>
                  <a:rPr lang="pt-BR" b="1" dirty="0">
                    <a:solidFill>
                      <a:srgbClr val="FF0000"/>
                    </a:solidFill>
                  </a:rPr>
                  <a:t>Modelo de linha de distribuição</a:t>
                </a:r>
              </a:p>
              <a:p>
                <a:pPr marL="285750" lvl="2" indent="-285750" algn="just">
                  <a:spcBef>
                    <a:spcPts val="600"/>
                  </a:spcBef>
                  <a:buFont typeface="Arial" panose="020B0604020202020204" pitchFamily="34" charset="0"/>
                  <a:buChar char="•"/>
                </a:pPr>
                <a:r>
                  <a:rPr lang="pt-BR" dirty="0"/>
                  <a:t>Cálculo dos parâmetros das linhas de distribuição da Cemig (seq. + e 0).</a:t>
                </a:r>
              </a:p>
              <a:p>
                <a:pPr marL="285750" lvl="2" indent="-285750" algn="just">
                  <a:spcBef>
                    <a:spcPts val="600"/>
                  </a:spcBef>
                  <a:buFont typeface="Arial" panose="020B0604020202020204" pitchFamily="34" charset="0"/>
                  <a:buChar char="•"/>
                </a:pPr>
                <a:r>
                  <a:rPr lang="pt-BR" dirty="0"/>
                  <a:t>Consideração de valor de resistividade do solo mais aderente ao estado de MG.</a:t>
                </a: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0" lvl="2" algn="just">
                  <a:spcBef>
                    <a:spcPts val="600"/>
                  </a:spcBef>
                </a:pPr>
                <a:r>
                  <a:rPr lang="pt-BR" sz="1600" dirty="0"/>
                  <a:t>A matriz de impedância de fases </a:t>
                </a:r>
                <a14:m>
                  <m:oMath xmlns:m="http://schemas.openxmlformats.org/officeDocument/2006/math">
                    <m:sSub>
                      <m:sSubPr>
                        <m:ctrlPr>
                          <a:rPr lang="pt-BR" i="1" smtClean="0">
                            <a:latin typeface="Cambria Math" panose="02040503050406030204" pitchFamily="18" charset="0"/>
                            <a:cs typeface="Times New Roman" panose="02020603050405020304" pitchFamily="18" charset="0"/>
                          </a:rPr>
                        </m:ctrlPr>
                      </m:sSubPr>
                      <m:e>
                        <m:r>
                          <a:rPr lang="pt-BR" b="0" i="1" smtClean="0">
                            <a:latin typeface="Cambria Math" panose="02040503050406030204" pitchFamily="18" charset="0"/>
                            <a:cs typeface="Times New Roman" panose="02020603050405020304" pitchFamily="18" charset="0"/>
                          </a:rPr>
                          <m:t>𝑍</m:t>
                        </m:r>
                      </m:e>
                      <m:sub>
                        <m:r>
                          <a:rPr lang="pt-BR" b="0" i="1" smtClean="0">
                            <a:latin typeface="Cambria Math" panose="02040503050406030204" pitchFamily="18" charset="0"/>
                            <a:cs typeface="Times New Roman" panose="02020603050405020304" pitchFamily="18" charset="0"/>
                          </a:rPr>
                          <m:t>𝐹</m:t>
                        </m:r>
                      </m:sub>
                    </m:sSub>
                    <m:r>
                      <a:rPr lang="pt-BR"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𝑎</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𝑎𝑏</m:t>
                                        </m:r>
                                      </m:sub>
                                    </m:sSub>
                                  </m:e>
                                </m:m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𝑏𝑎</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𝑏</m:t>
                                        </m:r>
                                      </m:sub>
                                    </m:sSub>
                                  </m:e>
                                </m:mr>
                              </m:m>
                            </m:e>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en-GB" i="1">
                                            <a:latin typeface="Cambria Math" panose="02040503050406030204" pitchFamily="18" charset="0"/>
                                            <a:ea typeface="Calibri" panose="020F0502020204030204" pitchFamily="34" charset="0"/>
                                            <a:cs typeface="Segoe UI Emoji" panose="020B0502040204020203" pitchFamily="34" charset="0"/>
                                          </a:rPr>
                                          <m:t>𝑎𝑐</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𝑎𝑛</m:t>
                                        </m:r>
                                      </m:sub>
                                    </m:sSub>
                                  </m:e>
                                </m:m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𝑏𝑐</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𝑏𝑛</m:t>
                                        </m:r>
                                      </m:sub>
                                    </m:sSub>
                                  </m:e>
                                </m:mr>
                              </m:m>
                            </m:e>
                          </m:mr>
                          <m:m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𝑐𝑎</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𝑐𝑏</m:t>
                                        </m:r>
                                      </m:sub>
                                    </m:sSub>
                                  </m:e>
                                </m:m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𝑛𝑎</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𝑛𝑏</m:t>
                                        </m:r>
                                      </m:sub>
                                    </m:sSub>
                                  </m:e>
                                </m:mr>
                              </m:m>
                            </m:e>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𝑐</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𝑐𝑛</m:t>
                                        </m:r>
                                      </m:sub>
                                    </m:sSub>
                                  </m:e>
                                </m:m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𝑛𝑐</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𝑛</m:t>
                                        </m:r>
                                      </m:sub>
                                    </m:sSub>
                                  </m:e>
                                </m:mr>
                              </m:m>
                            </m:e>
                          </m:mr>
                        </m:m>
                        <m:r>
                          <a:rPr lang="pt-BR" i="1">
                            <a:latin typeface="Cambria Math" panose="02040503050406030204" pitchFamily="18" charset="0"/>
                            <a:ea typeface="Calibri" panose="020F0502020204030204" pitchFamily="34" charset="0"/>
                            <a:cs typeface="Times New Roman" panose="02020603050405020304" pitchFamily="18" charset="0"/>
                          </a:rPr>
                          <m:t> </m:t>
                        </m:r>
                      </m:e>
                    </m:d>
                  </m:oMath>
                </a14:m>
                <a:endParaRPr lang="pt-BR" b="1" dirty="0">
                  <a:solidFill>
                    <a:srgbClr val="FF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3399" y="913284"/>
                <a:ext cx="8387200" cy="4696094"/>
              </a:xfrm>
              <a:prstGeom prst="rect">
                <a:avLst/>
              </a:prstGeom>
              <a:blipFill>
                <a:blip r:embed="rId3"/>
                <a:stretch>
                  <a:fillRect l="-655" t="-779"/>
                </a:stretch>
              </a:blipFill>
            </p:spPr>
            <p:txBody>
              <a:bodyPr/>
              <a:lstStyle/>
              <a:p>
                <a:r>
                  <a:rPr lang="pt-BR">
                    <a:noFill/>
                  </a:rPr>
                  <a:t> </a:t>
                </a:r>
              </a:p>
            </p:txBody>
          </p:sp>
        </mc:Fallback>
      </mc:AlternateContent>
      <p:pic>
        <p:nvPicPr>
          <p:cNvPr id="3" name="Picture 2">
            <a:extLst>
              <a:ext uri="{FF2B5EF4-FFF2-40B4-BE49-F238E27FC236}">
                <a16:creationId xmlns:a16="http://schemas.microsoft.com/office/drawing/2014/main" id="{137CCA21-5FD4-DEA0-4306-D0EBA802C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005112"/>
            <a:ext cx="2512234" cy="23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ítulo 1">
            <a:extLst>
              <a:ext uri="{FF2B5EF4-FFF2-40B4-BE49-F238E27FC236}">
                <a16:creationId xmlns:a16="http://schemas.microsoft.com/office/drawing/2014/main" id="{64CEEAB2-E800-CF43-7E25-48258C882AE1}"/>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240465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0" name="Rectangle 9"/>
              <p:cNvSpPr/>
              <p:nvPr/>
            </p:nvSpPr>
            <p:spPr>
              <a:xfrm>
                <a:off x="223399" y="913284"/>
                <a:ext cx="8387200" cy="2740430"/>
              </a:xfrm>
              <a:prstGeom prst="rect">
                <a:avLst/>
              </a:prstGeom>
            </p:spPr>
            <p:txBody>
              <a:bodyPr wrap="square">
                <a:spAutoFit/>
              </a:bodyPr>
              <a:lstStyle/>
              <a:p>
                <a:pPr marL="0" lvl="2" algn="just">
                  <a:spcBef>
                    <a:spcPts val="600"/>
                  </a:spcBef>
                </a:pPr>
                <a:r>
                  <a:rPr lang="pt-BR" sz="1600" b="1" dirty="0">
                    <a:solidFill>
                      <a:srgbClr val="FF0000"/>
                    </a:solidFill>
                  </a:rPr>
                  <a:t>Modelo de linha de distribuição</a:t>
                </a:r>
              </a:p>
              <a:p>
                <a:pPr marL="0" lvl="2" algn="just">
                  <a:spcBef>
                    <a:spcPts val="600"/>
                  </a:spcBef>
                </a:pPr>
                <a:r>
                  <a:rPr lang="pt-BR" sz="1600" dirty="0"/>
                  <a:t>A cada elemento de </a:t>
                </a:r>
                <a14:m>
                  <m:oMath xmlns:m="http://schemas.openxmlformats.org/officeDocument/2006/math">
                    <m:sSub>
                      <m:sSubPr>
                        <m:ctrlPr>
                          <a:rPr lang="pt-BR" sz="1600" i="1">
                            <a:latin typeface="Cambria Math" panose="02040503050406030204" pitchFamily="18" charset="0"/>
                            <a:cs typeface="Times New Roman" panose="02020603050405020304" pitchFamily="18" charset="0"/>
                          </a:rPr>
                        </m:ctrlPr>
                      </m:sSubPr>
                      <m:e>
                        <m:r>
                          <a:rPr lang="pt-BR" sz="1600" i="1">
                            <a:latin typeface="Cambria Math" panose="02040503050406030204" pitchFamily="18" charset="0"/>
                            <a:cs typeface="Times New Roman" panose="02020603050405020304" pitchFamily="18" charset="0"/>
                          </a:rPr>
                          <m:t>𝑍</m:t>
                        </m:r>
                      </m:e>
                      <m:sub>
                        <m:r>
                          <a:rPr lang="pt-BR" sz="1600" i="1">
                            <a:latin typeface="Cambria Math" panose="02040503050406030204" pitchFamily="18" charset="0"/>
                            <a:cs typeface="Times New Roman" panose="02020603050405020304" pitchFamily="18" charset="0"/>
                          </a:rPr>
                          <m:t>𝐹</m:t>
                        </m:r>
                      </m:sub>
                    </m:sSub>
                  </m:oMath>
                </a14:m>
                <a:r>
                  <a:rPr lang="pt-BR" sz="1600" dirty="0"/>
                  <a:t> é adicionada a </a:t>
                </a:r>
                <a:r>
                  <a:rPr lang="pt-BR" sz="1600" dirty="0">
                    <a:solidFill>
                      <a:srgbClr val="FF0000"/>
                    </a:solidFill>
                  </a:rPr>
                  <a:t>impedância de retorno pela terra de Carson - </a:t>
                </a:r>
                <a14:m>
                  <m:oMath xmlns:m="http://schemas.openxmlformats.org/officeDocument/2006/math">
                    <m:sSub>
                      <m:sSubPr>
                        <m:ctrlPr>
                          <a:rPr lang="en-GB" sz="1600" i="1" smtClean="0">
                            <a:solidFill>
                              <a:srgbClr val="FF0000"/>
                            </a:solidFill>
                            <a:latin typeface="Cambria Math" panose="02040503050406030204" pitchFamily="18" charset="0"/>
                          </a:rPr>
                        </m:ctrlPr>
                      </m:sSubPr>
                      <m:e>
                        <m:r>
                          <a:rPr lang="pt-BR" sz="1600" i="1">
                            <a:solidFill>
                              <a:srgbClr val="FF0000"/>
                            </a:solidFill>
                            <a:latin typeface="Cambria Math" panose="02040503050406030204" pitchFamily="18" charset="0"/>
                          </a:rPr>
                          <m:t>𝑍</m:t>
                        </m:r>
                      </m:e>
                      <m:sub>
                        <m:r>
                          <a:rPr lang="pt-BR" sz="1600" i="1">
                            <a:solidFill>
                              <a:srgbClr val="FF0000"/>
                            </a:solidFill>
                            <a:latin typeface="Cambria Math" panose="02040503050406030204" pitchFamily="18" charset="0"/>
                          </a:rPr>
                          <m:t>𝑔</m:t>
                        </m:r>
                      </m:sub>
                    </m:sSub>
                  </m:oMath>
                </a14:m>
                <a:endParaRPr lang="pt-BR" sz="1600" b="1" dirty="0">
                  <a:solidFill>
                    <a:srgbClr val="FF0000"/>
                  </a:solidFill>
                </a:endParaRPr>
              </a:p>
              <a:p>
                <a:pPr marL="0" lvl="2" algn="just">
                  <a:spcBef>
                    <a:spcPts val="600"/>
                  </a:spcBef>
                </a:pPr>
                <a:r>
                  <a:rPr lang="pt-BR" sz="1600" dirty="0"/>
                  <a:t>Em 1926, John Carson desenvolveu teoria para o cálculo das impedâncias próprias e mútuas de linhas de transmissão considerando a corrente retornada pela terra.</a:t>
                </a:r>
              </a:p>
              <a:p>
                <a:pPr marL="0" lvl="2" algn="just">
                  <a:spcBef>
                    <a:spcPts val="600"/>
                  </a:spcBef>
                  <a:spcAft>
                    <a:spcPts val="600"/>
                  </a:spcAft>
                </a:pPr>
                <a:r>
                  <a:rPr lang="pt-BR" sz="1600" dirty="0"/>
                  <a:t>Com a sua teoria, Carson conseguiu determinar a impedância de retorno do solo </a:t>
                </a:r>
                <a14:m>
                  <m:oMath xmlns:m="http://schemas.openxmlformats.org/officeDocument/2006/math">
                    <m:sSub>
                      <m:sSubPr>
                        <m:ctrlPr>
                          <a:rPr lang="en-GB" sz="1600" i="1">
                            <a:latin typeface="Cambria Math" panose="02040503050406030204" pitchFamily="18" charset="0"/>
                          </a:rPr>
                        </m:ctrlPr>
                      </m:sSubPr>
                      <m:e>
                        <m:r>
                          <a:rPr lang="pt-BR" sz="1600" i="1">
                            <a:latin typeface="Cambria Math" panose="02040503050406030204" pitchFamily="18" charset="0"/>
                          </a:rPr>
                          <m:t>𝑍</m:t>
                        </m:r>
                      </m:e>
                      <m:sub>
                        <m:r>
                          <a:rPr lang="pt-BR" sz="1600" i="1">
                            <a:latin typeface="Cambria Math" panose="02040503050406030204" pitchFamily="18" charset="0"/>
                          </a:rPr>
                          <m:t>𝑔</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pt-BR" sz="1600" i="1">
                            <a:latin typeface="Cambria Math" panose="02040503050406030204" pitchFamily="18" charset="0"/>
                          </a:rPr>
                          <m:t>𝑅</m:t>
                        </m:r>
                      </m:e>
                      <m:sub>
                        <m:r>
                          <a:rPr lang="pt-BR" sz="1600" i="1">
                            <a:latin typeface="Cambria Math" panose="02040503050406030204" pitchFamily="18" charset="0"/>
                          </a:rPr>
                          <m:t>𝑔</m:t>
                        </m:r>
                      </m:sub>
                    </m:sSub>
                    <m:r>
                      <a:rPr lang="en-GB" sz="1600" i="1">
                        <a:latin typeface="Cambria Math" panose="02040503050406030204" pitchFamily="18" charset="0"/>
                      </a:rPr>
                      <m:t>+</m:t>
                    </m:r>
                    <m:r>
                      <a:rPr lang="pt-BR" sz="1600" i="1">
                        <a:latin typeface="Cambria Math" panose="02040503050406030204" pitchFamily="18" charset="0"/>
                      </a:rPr>
                      <m:t>𝑗</m:t>
                    </m:r>
                    <m:sSub>
                      <m:sSubPr>
                        <m:ctrlPr>
                          <a:rPr lang="en-GB" sz="1600" i="1">
                            <a:latin typeface="Cambria Math" panose="02040503050406030204" pitchFamily="18" charset="0"/>
                          </a:rPr>
                        </m:ctrlPr>
                      </m:sSubPr>
                      <m:e>
                        <m:r>
                          <a:rPr lang="pt-BR" sz="1600" i="1">
                            <a:latin typeface="Cambria Math" panose="02040503050406030204" pitchFamily="18" charset="0"/>
                          </a:rPr>
                          <m:t>𝑋</m:t>
                        </m:r>
                      </m:e>
                      <m:sub>
                        <m:r>
                          <a:rPr lang="pt-BR" sz="1600" i="1">
                            <a:latin typeface="Cambria Math" panose="02040503050406030204" pitchFamily="18" charset="0"/>
                          </a:rPr>
                          <m:t>𝑔</m:t>
                        </m:r>
                      </m:sub>
                    </m:sSub>
                  </m:oMath>
                </a14:m>
                <a:endParaRPr lang="en-GB" sz="1600" dirty="0"/>
              </a:p>
              <a:p>
                <a:pPr marL="0" lvl="2">
                  <a:spcBef>
                    <a:spcPts val="600"/>
                  </a:spcBef>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rPr>
                          </m:ctrlPr>
                        </m:sSubPr>
                        <m:e>
                          <m:r>
                            <a:rPr lang="pt-BR" sz="1400" i="1">
                              <a:latin typeface="Cambria Math" panose="02040503050406030204" pitchFamily="18" charset="0"/>
                            </a:rPr>
                            <m:t>𝑅</m:t>
                          </m:r>
                        </m:e>
                        <m:sub>
                          <m:r>
                            <a:rPr lang="pt-BR" sz="1400" i="1">
                              <a:latin typeface="Cambria Math" panose="02040503050406030204" pitchFamily="18" charset="0"/>
                            </a:rPr>
                            <m:t>𝑔</m:t>
                          </m:r>
                        </m:sub>
                      </m:sSub>
                      <m:r>
                        <a:rPr lang="pt-BR" sz="1400" i="1">
                          <a:latin typeface="Cambria Math" panose="02040503050406030204" pitchFamily="18" charset="0"/>
                        </a:rPr>
                        <m:t>=</m:t>
                      </m:r>
                      <m:sSub>
                        <m:sSubPr>
                          <m:ctrlPr>
                            <a:rPr lang="en-GB" sz="1400" i="1">
                              <a:latin typeface="Cambria Math" panose="02040503050406030204" pitchFamily="18" charset="0"/>
                            </a:rPr>
                          </m:ctrlPr>
                        </m:sSubPr>
                        <m:e>
                          <m:r>
                            <a:rPr lang="pt-BR" sz="1400" i="1">
                              <a:latin typeface="Cambria Math" panose="02040503050406030204" pitchFamily="18" charset="0"/>
                            </a:rPr>
                            <m:t>𝜇</m:t>
                          </m:r>
                        </m:e>
                        <m:sub>
                          <m:r>
                            <a:rPr lang="pt-BR" sz="1400" i="1">
                              <a:latin typeface="Cambria Math" panose="02040503050406030204" pitchFamily="18" charset="0"/>
                            </a:rPr>
                            <m:t>0</m:t>
                          </m:r>
                        </m:sub>
                      </m:sSub>
                      <m:f>
                        <m:fPr>
                          <m:ctrlPr>
                            <a:rPr lang="en-GB" sz="1400" i="1">
                              <a:latin typeface="Cambria Math" panose="02040503050406030204" pitchFamily="18" charset="0"/>
                            </a:rPr>
                          </m:ctrlPr>
                        </m:fPr>
                        <m:num>
                          <m:r>
                            <a:rPr lang="pt-BR" sz="1400" i="1">
                              <a:latin typeface="Cambria Math" panose="02040503050406030204" pitchFamily="18" charset="0"/>
                            </a:rPr>
                            <m:t>𝜔</m:t>
                          </m:r>
                        </m:num>
                        <m:den>
                          <m:r>
                            <a:rPr lang="pt-BR" sz="1400" i="1">
                              <a:latin typeface="Cambria Math" panose="02040503050406030204" pitchFamily="18" charset="0"/>
                            </a:rPr>
                            <m:t>8</m:t>
                          </m:r>
                        </m:den>
                      </m:f>
                      <m:r>
                        <m:rPr>
                          <m:sty m:val="p"/>
                        </m:rPr>
                        <a:rPr lang="pt-BR" sz="1400">
                          <a:latin typeface="Cambria Math" panose="02040503050406030204" pitchFamily="18" charset="0"/>
                        </a:rPr>
                        <m:t>Ω</m:t>
                      </m:r>
                      <m:r>
                        <a:rPr lang="pt-BR" sz="1400" i="1">
                          <a:latin typeface="Cambria Math" panose="02040503050406030204" pitchFamily="18" charset="0"/>
                        </a:rPr>
                        <m:t>/</m:t>
                      </m:r>
                      <m:r>
                        <a:rPr lang="pt-BR" sz="1400" i="1">
                          <a:latin typeface="Cambria Math" panose="02040503050406030204" pitchFamily="18" charset="0"/>
                        </a:rPr>
                        <m:t>𝑚</m:t>
                      </m:r>
                    </m:oMath>
                  </m:oMathPara>
                </a14:m>
                <a:endParaRPr lang="en-GB" sz="1400" dirty="0"/>
              </a:p>
              <a:p>
                <a:pPr marL="0" lvl="2">
                  <a:spcBef>
                    <a:spcPts val="600"/>
                  </a:spcBef>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rPr>
                          </m:ctrlPr>
                        </m:sSubPr>
                        <m:e>
                          <m:r>
                            <a:rPr lang="pt-BR" sz="1400" i="1">
                              <a:latin typeface="Cambria Math" panose="02040503050406030204" pitchFamily="18" charset="0"/>
                            </a:rPr>
                            <m:t>𝑋</m:t>
                          </m:r>
                        </m:e>
                        <m:sub>
                          <m:r>
                            <a:rPr lang="pt-BR" sz="1400" i="1">
                              <a:latin typeface="Cambria Math" panose="02040503050406030204" pitchFamily="18" charset="0"/>
                            </a:rPr>
                            <m:t>𝑔</m:t>
                          </m:r>
                        </m:sub>
                      </m:sSub>
                      <m:r>
                        <a:rPr lang="pt-BR" sz="1400" i="1">
                          <a:latin typeface="Cambria Math" panose="02040503050406030204" pitchFamily="18" charset="0"/>
                        </a:rPr>
                        <m:t>=</m:t>
                      </m:r>
                      <m:sSub>
                        <m:sSubPr>
                          <m:ctrlPr>
                            <a:rPr lang="en-GB" sz="1400" i="1">
                              <a:latin typeface="Cambria Math" panose="02040503050406030204" pitchFamily="18" charset="0"/>
                            </a:rPr>
                          </m:ctrlPr>
                        </m:sSubPr>
                        <m:e>
                          <m:r>
                            <a:rPr lang="pt-BR" sz="1400" i="1">
                              <a:latin typeface="Cambria Math" panose="02040503050406030204" pitchFamily="18" charset="0"/>
                            </a:rPr>
                            <m:t>𝜇</m:t>
                          </m:r>
                        </m:e>
                        <m:sub>
                          <m:r>
                            <a:rPr lang="pt-BR" sz="1400" i="1">
                              <a:latin typeface="Cambria Math" panose="02040503050406030204" pitchFamily="18" charset="0"/>
                            </a:rPr>
                            <m:t>0</m:t>
                          </m:r>
                        </m:sub>
                      </m:sSub>
                      <m:f>
                        <m:fPr>
                          <m:ctrlPr>
                            <a:rPr lang="en-GB" sz="1400" i="1">
                              <a:latin typeface="Cambria Math" panose="02040503050406030204" pitchFamily="18" charset="0"/>
                            </a:rPr>
                          </m:ctrlPr>
                        </m:fPr>
                        <m:num>
                          <m:r>
                            <a:rPr lang="pt-BR" sz="1400" i="1">
                              <a:latin typeface="Cambria Math" panose="02040503050406030204" pitchFamily="18" charset="0"/>
                            </a:rPr>
                            <m:t>𝜔</m:t>
                          </m:r>
                        </m:num>
                        <m:den>
                          <m:r>
                            <a:rPr lang="pt-BR" sz="1400" i="1">
                              <a:latin typeface="Cambria Math" panose="02040503050406030204" pitchFamily="18" charset="0"/>
                            </a:rPr>
                            <m:t>2</m:t>
                          </m:r>
                          <m:r>
                            <a:rPr lang="pt-BR" sz="1400" i="1">
                              <a:latin typeface="Cambria Math" panose="02040503050406030204" pitchFamily="18" charset="0"/>
                            </a:rPr>
                            <m:t>𝜋</m:t>
                          </m:r>
                        </m:den>
                      </m:f>
                      <m:func>
                        <m:funcPr>
                          <m:ctrlPr>
                            <a:rPr lang="en-GB" sz="1400" i="1">
                              <a:latin typeface="Cambria Math" panose="02040503050406030204" pitchFamily="18" charset="0"/>
                            </a:rPr>
                          </m:ctrlPr>
                        </m:funcPr>
                        <m:fName>
                          <m:r>
                            <m:rPr>
                              <m:sty m:val="p"/>
                            </m:rPr>
                            <a:rPr lang="pt-BR" sz="1400">
                              <a:latin typeface="Cambria Math" panose="02040503050406030204" pitchFamily="18" charset="0"/>
                            </a:rPr>
                            <m:t>ln</m:t>
                          </m:r>
                        </m:fName>
                        <m:e>
                          <m:d>
                            <m:dPr>
                              <m:ctrlPr>
                                <a:rPr lang="en-GB" sz="1400" i="1">
                                  <a:latin typeface="Cambria Math" panose="02040503050406030204" pitchFamily="18" charset="0"/>
                                </a:rPr>
                              </m:ctrlPr>
                            </m:dPr>
                            <m:e>
                              <m:r>
                                <a:rPr lang="pt-BR" sz="1400" i="1">
                                  <a:latin typeface="Cambria Math" panose="02040503050406030204" pitchFamily="18" charset="0"/>
                                </a:rPr>
                                <m:t>658.5</m:t>
                              </m:r>
                              <m:rad>
                                <m:radPr>
                                  <m:degHide m:val="on"/>
                                  <m:ctrlPr>
                                    <a:rPr lang="en-GB" sz="1400" i="1">
                                      <a:latin typeface="Cambria Math" panose="02040503050406030204" pitchFamily="18" charset="0"/>
                                    </a:rPr>
                                  </m:ctrlPr>
                                </m:radPr>
                                <m:deg/>
                                <m:e>
                                  <m:f>
                                    <m:fPr>
                                      <m:ctrlPr>
                                        <a:rPr lang="en-GB" sz="1400" i="1">
                                          <a:latin typeface="Cambria Math" panose="02040503050406030204" pitchFamily="18" charset="0"/>
                                        </a:rPr>
                                      </m:ctrlPr>
                                    </m:fPr>
                                    <m:num>
                                      <m:r>
                                        <a:rPr lang="pt-BR" sz="1400" i="1">
                                          <a:latin typeface="Cambria Math" panose="02040503050406030204" pitchFamily="18" charset="0"/>
                                        </a:rPr>
                                        <m:t>𝜌</m:t>
                                      </m:r>
                                    </m:num>
                                    <m:den>
                                      <m:r>
                                        <a:rPr lang="pt-BR" sz="1400" i="1">
                                          <a:latin typeface="Cambria Math" panose="02040503050406030204" pitchFamily="18" charset="0"/>
                                        </a:rPr>
                                        <m:t>𝑓</m:t>
                                      </m:r>
                                    </m:den>
                                  </m:f>
                                </m:e>
                              </m:rad>
                            </m:e>
                          </m:d>
                        </m:e>
                      </m:func>
                      <m:r>
                        <m:rPr>
                          <m:sty m:val="p"/>
                        </m:rPr>
                        <a:rPr lang="pt-BR" sz="1400">
                          <a:latin typeface="Cambria Math" panose="02040503050406030204" pitchFamily="18" charset="0"/>
                        </a:rPr>
                        <m:t>Ω</m:t>
                      </m:r>
                      <m:r>
                        <a:rPr lang="pt-BR" sz="1400" i="1">
                          <a:latin typeface="Cambria Math" panose="02040503050406030204" pitchFamily="18" charset="0"/>
                        </a:rPr>
                        <m:t>/</m:t>
                      </m:r>
                      <m:r>
                        <a:rPr lang="pt-BR" sz="1400" i="1">
                          <a:latin typeface="Cambria Math" panose="02040503050406030204" pitchFamily="18" charset="0"/>
                        </a:rPr>
                        <m:t>𝑚</m:t>
                      </m:r>
                    </m:oMath>
                  </m:oMathPara>
                </a14:m>
                <a:endParaRPr lang="pt-BR" sz="1400" b="1" dirty="0">
                  <a:solidFill>
                    <a:srgbClr val="FF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3399" y="913284"/>
                <a:ext cx="8387200" cy="2740430"/>
              </a:xfrm>
              <a:prstGeom prst="rect">
                <a:avLst/>
              </a:prstGeom>
              <a:blipFill>
                <a:blip r:embed="rId2"/>
                <a:stretch>
                  <a:fillRect l="-436" t="-668" r="-436"/>
                </a:stretch>
              </a:blipFill>
            </p:spPr>
            <p:txBody>
              <a:bodyPr/>
              <a:lstStyle/>
              <a:p>
                <a:r>
                  <a:rPr lang="pt-BR">
                    <a:noFill/>
                  </a:rPr>
                  <a:t> </a:t>
                </a:r>
              </a:p>
            </p:txBody>
          </p:sp>
        </mc:Fallback>
      </mc:AlternateContent>
      <p:pic>
        <p:nvPicPr>
          <p:cNvPr id="3" name="Picture 4">
            <a:extLst>
              <a:ext uri="{FF2B5EF4-FFF2-40B4-BE49-F238E27FC236}">
                <a16:creationId xmlns:a16="http://schemas.microsoft.com/office/drawing/2014/main" id="{A3A95CF1-9538-4BDE-CE0F-08C636FC33EE}"/>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5896" y="2562395"/>
            <a:ext cx="3654117" cy="2815386"/>
          </a:xfrm>
          <a:prstGeom prst="rect">
            <a:avLst/>
          </a:prstGeom>
          <a:noFill/>
          <a:ln>
            <a:noFill/>
          </a:ln>
          <a:effectLst/>
        </p:spPr>
      </p:pic>
      <p:sp>
        <p:nvSpPr>
          <p:cNvPr id="4" name="Retângulo 2">
            <a:extLst>
              <a:ext uri="{FF2B5EF4-FFF2-40B4-BE49-F238E27FC236}">
                <a16:creationId xmlns:a16="http://schemas.microsoft.com/office/drawing/2014/main" id="{0457C25B-165E-369C-1824-7C834D7AD898}"/>
              </a:ext>
            </a:extLst>
          </p:cNvPr>
          <p:cNvSpPr/>
          <p:nvPr/>
        </p:nvSpPr>
        <p:spPr>
          <a:xfrm>
            <a:off x="3310601" y="5377781"/>
            <a:ext cx="5653887" cy="307777"/>
          </a:xfrm>
          <a:prstGeom prst="rect">
            <a:avLst/>
          </a:prstGeom>
        </p:spPr>
        <p:txBody>
          <a:bodyPr wrap="square">
            <a:spAutoFit/>
          </a:bodyPr>
          <a:lstStyle/>
          <a:p>
            <a:r>
              <a:rPr lang="pt-BR" sz="1400" dirty="0"/>
              <a:t>Resistividade do solo do Estado de Minas Gerais. Fonte: (Cemig,1992)</a:t>
            </a:r>
          </a:p>
        </p:txBody>
      </p:sp>
      <p:pic>
        <p:nvPicPr>
          <p:cNvPr id="8" name="Picture 3">
            <a:extLst>
              <a:ext uri="{FF2B5EF4-FFF2-40B4-BE49-F238E27FC236}">
                <a16:creationId xmlns:a16="http://schemas.microsoft.com/office/drawing/2014/main" id="{66D5CD2D-633D-D2C9-BF8C-7CD7F43A53E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14456" y="2963493"/>
            <a:ext cx="1002154" cy="1514519"/>
          </a:xfrm>
          <a:prstGeom prst="rect">
            <a:avLst/>
          </a:prstGeom>
          <a:noFill/>
          <a:ln>
            <a:noFill/>
          </a:ln>
        </p:spPr>
      </p:pic>
      <p:sp>
        <p:nvSpPr>
          <p:cNvPr id="9" name="Título 1">
            <a:extLst>
              <a:ext uri="{FF2B5EF4-FFF2-40B4-BE49-F238E27FC236}">
                <a16:creationId xmlns:a16="http://schemas.microsoft.com/office/drawing/2014/main" id="{3FE48C93-3B35-9CE9-066A-D7108174ACF3}"/>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260501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769268"/>
            <a:ext cx="8387201" cy="584775"/>
          </a:xfrm>
          <a:prstGeom prst="rect">
            <a:avLst/>
          </a:prstGeom>
        </p:spPr>
        <p:txBody>
          <a:bodyPr wrap="square">
            <a:spAutoFit/>
          </a:bodyPr>
          <a:lstStyle/>
          <a:p>
            <a:pPr marL="0" lvl="2" algn="just">
              <a:spcBef>
                <a:spcPts val="600"/>
              </a:spcBef>
            </a:pPr>
            <a:r>
              <a:rPr lang="pt-BR" sz="1600" b="1" dirty="0">
                <a:solidFill>
                  <a:srgbClr val="FF0000"/>
                </a:solidFill>
              </a:rPr>
              <a:t>Resultados:</a:t>
            </a:r>
          </a:p>
          <a:p>
            <a:pPr marL="285750" lvl="2" indent="-285750" algn="just">
              <a:buFont typeface="Arial" panose="020B0604020202020204" pitchFamily="34" charset="0"/>
              <a:buChar char="•"/>
            </a:pPr>
            <a:r>
              <a:rPr lang="pt-BR" sz="1600" dirty="0"/>
              <a:t>Acréscimo médio de ~10% nas impedâncias de sequência zero.</a:t>
            </a:r>
            <a:endParaRPr lang="pt-BR" sz="1600" b="1" dirty="0"/>
          </a:p>
        </p:txBody>
      </p:sp>
      <p:sp>
        <p:nvSpPr>
          <p:cNvPr id="15" name="CaixaDeTexto 14">
            <a:extLst>
              <a:ext uri="{FF2B5EF4-FFF2-40B4-BE49-F238E27FC236}">
                <a16:creationId xmlns:a16="http://schemas.microsoft.com/office/drawing/2014/main" id="{D6B8A9BA-9FB1-AA26-E72D-DF7034797E71}"/>
              </a:ext>
            </a:extLst>
          </p:cNvPr>
          <p:cNvSpPr txBox="1"/>
          <p:nvPr/>
        </p:nvSpPr>
        <p:spPr>
          <a:xfrm>
            <a:off x="742231" y="1536050"/>
            <a:ext cx="8053938" cy="307777"/>
          </a:xfrm>
          <a:prstGeom prst="rect">
            <a:avLst/>
          </a:prstGeom>
          <a:noFill/>
        </p:spPr>
        <p:txBody>
          <a:bodyPr wrap="square">
            <a:spAutoFit/>
          </a:bodyPr>
          <a:lstStyle/>
          <a:p>
            <a:r>
              <a:rPr lang="pt-BR" sz="1400" dirty="0"/>
              <a:t>Efeito da resistividade do solo na impedância de sequência (valores de R1, X1, R0 e X0 em ohms/km).</a:t>
            </a:r>
          </a:p>
        </p:txBody>
      </p:sp>
      <p:sp>
        <p:nvSpPr>
          <p:cNvPr id="3" name="Título 1">
            <a:extLst>
              <a:ext uri="{FF2B5EF4-FFF2-40B4-BE49-F238E27FC236}">
                <a16:creationId xmlns:a16="http://schemas.microsoft.com/office/drawing/2014/main" id="{3B3994B1-C446-9771-B844-5B4470171153}"/>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pic>
        <p:nvPicPr>
          <p:cNvPr id="8" name="Imagem 7">
            <a:extLst>
              <a:ext uri="{FF2B5EF4-FFF2-40B4-BE49-F238E27FC236}">
                <a16:creationId xmlns:a16="http://schemas.microsoft.com/office/drawing/2014/main" id="{CC13888A-4DD3-7E86-E274-2E594F77B2BB}"/>
              </a:ext>
            </a:extLst>
          </p:cNvPr>
          <p:cNvPicPr>
            <a:picLocks noChangeAspect="1"/>
          </p:cNvPicPr>
          <p:nvPr/>
        </p:nvPicPr>
        <p:blipFill>
          <a:blip r:embed="rId2"/>
          <a:stretch>
            <a:fillRect/>
          </a:stretch>
        </p:blipFill>
        <p:spPr>
          <a:xfrm>
            <a:off x="285427" y="1805811"/>
            <a:ext cx="8095114" cy="2119612"/>
          </a:xfrm>
          <a:prstGeom prst="rect">
            <a:avLst/>
          </a:prstGeom>
        </p:spPr>
      </p:pic>
    </p:spTree>
    <p:extLst>
      <p:ext uri="{BB962C8B-B14F-4D97-AF65-F5344CB8AC3E}">
        <p14:creationId xmlns:p14="http://schemas.microsoft.com/office/powerpoint/2010/main" val="4261390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338554"/>
          </a:xfrm>
          <a:prstGeom prst="rect">
            <a:avLst/>
          </a:prstGeom>
        </p:spPr>
        <p:txBody>
          <a:bodyPr wrap="square">
            <a:spAutoFit/>
          </a:bodyPr>
          <a:lstStyle/>
          <a:p>
            <a:pPr marL="0" lvl="2" algn="just">
              <a:spcBef>
                <a:spcPts val="600"/>
              </a:spcBef>
            </a:pPr>
            <a:r>
              <a:rPr lang="pt-BR" sz="1600" b="1" dirty="0">
                <a:solidFill>
                  <a:srgbClr val="FF0000"/>
                </a:solidFill>
                <a:cs typeface="Arial" panose="020B0604020202020204" pitchFamily="34" charset="0"/>
              </a:rPr>
              <a:t>Consideração dos geradores distribuídos de MT e BT</a:t>
            </a:r>
          </a:p>
        </p:txBody>
      </p:sp>
      <p:pic>
        <p:nvPicPr>
          <p:cNvPr id="4" name="Picture 13">
            <a:extLst>
              <a:ext uri="{FF2B5EF4-FFF2-40B4-BE49-F238E27FC236}">
                <a16:creationId xmlns:a16="http://schemas.microsoft.com/office/drawing/2014/main" id="{4D10AC54-98F3-E668-9CB0-9689ACB60D4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060" y="1345332"/>
            <a:ext cx="5306060" cy="3533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aixaDeTexto 7">
            <a:extLst>
              <a:ext uri="{FF2B5EF4-FFF2-40B4-BE49-F238E27FC236}">
                <a16:creationId xmlns:a16="http://schemas.microsoft.com/office/drawing/2014/main" id="{81256BF3-168A-9F91-3FC1-D7C0EBED487B}"/>
              </a:ext>
            </a:extLst>
          </p:cNvPr>
          <p:cNvSpPr txBox="1"/>
          <p:nvPr/>
        </p:nvSpPr>
        <p:spPr>
          <a:xfrm>
            <a:off x="755576" y="4925987"/>
            <a:ext cx="4572000" cy="307777"/>
          </a:xfrm>
          <a:prstGeom prst="rect">
            <a:avLst/>
          </a:prstGeom>
          <a:noFill/>
        </p:spPr>
        <p:txBody>
          <a:bodyPr wrap="square">
            <a:spAutoFit/>
          </a:bodyPr>
          <a:lstStyle/>
          <a:p>
            <a:r>
              <a:rPr lang="pt-BR" sz="1400" dirty="0"/>
              <a:t>Usina Fotovoltaica do Estádio “Mineirão”. Fonte: CEMIG-D.</a:t>
            </a:r>
          </a:p>
        </p:txBody>
      </p:sp>
      <p:sp>
        <p:nvSpPr>
          <p:cNvPr id="14" name="CaixaDeTexto 13">
            <a:extLst>
              <a:ext uri="{FF2B5EF4-FFF2-40B4-BE49-F238E27FC236}">
                <a16:creationId xmlns:a16="http://schemas.microsoft.com/office/drawing/2014/main" id="{898BC10F-F4BF-97B3-F4AB-8937C58DB4E3}"/>
              </a:ext>
            </a:extLst>
          </p:cNvPr>
          <p:cNvSpPr txBox="1"/>
          <p:nvPr/>
        </p:nvSpPr>
        <p:spPr>
          <a:xfrm>
            <a:off x="5724128" y="909337"/>
            <a:ext cx="3150096" cy="1876155"/>
          </a:xfrm>
          <a:prstGeom prst="rect">
            <a:avLst/>
          </a:prstGeom>
          <a:noFill/>
        </p:spPr>
        <p:txBody>
          <a:bodyPr wrap="square">
            <a:spAutoFit/>
          </a:bodyPr>
          <a:lstStyle/>
          <a:p>
            <a:pPr algn="ctr">
              <a:lnSpc>
                <a:spcPct val="115000"/>
              </a:lnSpc>
              <a:spcBef>
                <a:spcPts val="1200"/>
              </a:spcBef>
              <a:spcAft>
                <a:spcPts val="600"/>
              </a:spcAft>
            </a:pPr>
            <a:r>
              <a:rPr lang="pt-BR" sz="1600" b="1" dirty="0">
                <a:effectLst/>
                <a:ea typeface="Times New Roman" panose="02020603050405020304" pitchFamily="18" charset="0"/>
                <a:cs typeface="Times New Roman" panose="02020603050405020304" pitchFamily="18" charset="0"/>
              </a:rPr>
              <a:t>Características</a:t>
            </a:r>
            <a:r>
              <a:rPr lang="pt-BR" sz="1600" dirty="0">
                <a:effectLst/>
                <a:ea typeface="Times New Roman" panose="02020603050405020304" pitchFamily="18" charset="0"/>
                <a:cs typeface="Times New Roman" panose="02020603050405020304" pitchFamily="18" charset="0"/>
              </a:rPr>
              <a:t>:</a:t>
            </a:r>
          </a:p>
          <a:p>
            <a:pPr algn="just">
              <a:lnSpc>
                <a:spcPct val="115000"/>
              </a:lnSpc>
              <a:spcBef>
                <a:spcPts val="600"/>
              </a:spcBef>
            </a:pPr>
            <a:r>
              <a:rPr lang="pt-BR" sz="1600" dirty="0">
                <a:effectLst/>
                <a:ea typeface="Times New Roman" panose="02020603050405020304" pitchFamily="18" charset="0"/>
                <a:cs typeface="Times New Roman" panose="02020603050405020304" pitchFamily="18" charset="0"/>
              </a:rPr>
              <a:t>- 5.910 módulos de 240 </a:t>
            </a:r>
            <a:r>
              <a:rPr lang="pt-BR" sz="1600" dirty="0" err="1">
                <a:effectLst/>
                <a:ea typeface="Times New Roman" panose="02020603050405020304" pitchFamily="18" charset="0"/>
                <a:cs typeface="Times New Roman" panose="02020603050405020304" pitchFamily="18" charset="0"/>
              </a:rPr>
              <a:t>Wp</a:t>
            </a:r>
            <a:r>
              <a:rPr lang="pt-BR" sz="1600" dirty="0">
                <a:effectLst/>
                <a:ea typeface="Times New Roman" panose="02020603050405020304" pitchFamily="18" charset="0"/>
                <a:cs typeface="Times New Roman" panose="02020603050405020304" pitchFamily="18" charset="0"/>
              </a:rPr>
              <a:t>.</a:t>
            </a:r>
          </a:p>
          <a:p>
            <a:pPr algn="just">
              <a:lnSpc>
                <a:spcPct val="115000"/>
              </a:lnSpc>
              <a:spcBef>
                <a:spcPts val="600"/>
              </a:spcBef>
            </a:pPr>
            <a:r>
              <a:rPr lang="pt-BR" sz="1600" dirty="0">
                <a:effectLst/>
                <a:ea typeface="Times New Roman" panose="02020603050405020304" pitchFamily="18" charset="0"/>
                <a:cs typeface="Times New Roman" panose="02020603050405020304" pitchFamily="18" charset="0"/>
              </a:rPr>
              <a:t>- 1,42 </a:t>
            </a:r>
            <a:r>
              <a:rPr lang="pt-BR" sz="1600" dirty="0" err="1">
                <a:effectLst/>
                <a:ea typeface="Times New Roman" panose="02020603050405020304" pitchFamily="18" charset="0"/>
                <a:cs typeface="Times New Roman" panose="02020603050405020304" pitchFamily="18" charset="0"/>
              </a:rPr>
              <a:t>MWp</a:t>
            </a:r>
            <a:r>
              <a:rPr lang="pt-BR" sz="1600" dirty="0">
                <a:effectLst/>
                <a:ea typeface="Times New Roman" panose="02020603050405020304" pitchFamily="18" charset="0"/>
                <a:cs typeface="Times New Roman" panose="02020603050405020304" pitchFamily="18" charset="0"/>
              </a:rPr>
              <a:t> de potência.</a:t>
            </a:r>
          </a:p>
          <a:p>
            <a:pPr algn="just">
              <a:lnSpc>
                <a:spcPct val="115000"/>
              </a:lnSpc>
              <a:spcBef>
                <a:spcPts val="600"/>
              </a:spcBef>
            </a:pPr>
            <a:r>
              <a:rPr lang="pt-BR" sz="1600" dirty="0">
                <a:effectLst/>
                <a:ea typeface="Times New Roman" panose="02020603050405020304" pitchFamily="18" charset="0"/>
                <a:cs typeface="Times New Roman" panose="02020603050405020304" pitchFamily="18" charset="0"/>
              </a:rPr>
              <a:t>- 88 inversores de 15 KW.</a:t>
            </a:r>
          </a:p>
          <a:p>
            <a:pPr algn="just">
              <a:lnSpc>
                <a:spcPct val="115000"/>
              </a:lnSpc>
              <a:spcBef>
                <a:spcPts val="600"/>
              </a:spcBef>
            </a:pPr>
            <a:r>
              <a:rPr lang="pt-BR" sz="1600" dirty="0">
                <a:effectLst/>
                <a:ea typeface="Times New Roman" panose="02020603050405020304" pitchFamily="18" charset="0"/>
                <a:cs typeface="Times New Roman" panose="02020603050405020304" pitchFamily="18" charset="0"/>
              </a:rPr>
              <a:t>- Em operação desde 25/04/2014.</a:t>
            </a:r>
          </a:p>
        </p:txBody>
      </p:sp>
      <p:sp>
        <p:nvSpPr>
          <p:cNvPr id="15" name="Título 1">
            <a:extLst>
              <a:ext uri="{FF2B5EF4-FFF2-40B4-BE49-F238E27FC236}">
                <a16:creationId xmlns:a16="http://schemas.microsoft.com/office/drawing/2014/main" id="{A70CA834-AABB-57C0-B3C4-02D764B77DC5}"/>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4108802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1261884"/>
          </a:xfrm>
          <a:prstGeom prst="rect">
            <a:avLst/>
          </a:prstGeom>
        </p:spPr>
        <p:txBody>
          <a:bodyPr wrap="square">
            <a:spAutoFit/>
          </a:bodyPr>
          <a:lstStyle/>
          <a:p>
            <a:pPr marL="0" lvl="2" algn="just">
              <a:spcBef>
                <a:spcPts val="600"/>
              </a:spcBef>
            </a:pPr>
            <a:r>
              <a:rPr lang="pt-BR" b="1" dirty="0">
                <a:solidFill>
                  <a:srgbClr val="FF0000"/>
                </a:solidFill>
                <a:cs typeface="Arial" panose="020B0604020202020204" pitchFamily="34" charset="0"/>
              </a:rPr>
              <a:t>Consideração dos geradores distribuídos de MT e BT</a:t>
            </a:r>
          </a:p>
          <a:p>
            <a:pPr marL="285750" lvl="2" indent="-285750" algn="just">
              <a:spcBef>
                <a:spcPts val="600"/>
              </a:spcBef>
              <a:buFont typeface="Arial" pitchFamily="34" charset="0"/>
              <a:buChar char="•"/>
            </a:pPr>
            <a:r>
              <a:rPr lang="pt-BR" sz="1600" dirty="0">
                <a:cs typeface="Arial" panose="020B0604020202020204" pitchFamily="34" charset="0"/>
              </a:rPr>
              <a:t>Utilização de </a:t>
            </a:r>
            <a:r>
              <a:rPr lang="pt-BR" sz="1600" dirty="0">
                <a:solidFill>
                  <a:srgbClr val="FF0000"/>
                </a:solidFill>
                <a:cs typeface="Arial" panose="020B0604020202020204" pitchFamily="34" charset="0"/>
              </a:rPr>
              <a:t>curvas típicas </a:t>
            </a:r>
            <a:r>
              <a:rPr lang="pt-BR" sz="1600" dirty="0">
                <a:cs typeface="Arial" panose="020B0604020202020204" pitchFamily="34" charset="0"/>
              </a:rPr>
              <a:t>de geração e consumo de 24 patamares horários.</a:t>
            </a:r>
          </a:p>
          <a:p>
            <a:pPr marL="285750" lvl="2" indent="-285750" algn="just">
              <a:spcBef>
                <a:spcPts val="600"/>
              </a:spcBef>
              <a:buFont typeface="Arial" pitchFamily="34" charset="0"/>
              <a:buChar char="•"/>
            </a:pPr>
            <a:r>
              <a:rPr lang="pt-BR" sz="1600" dirty="0">
                <a:cs typeface="Arial" panose="020B0604020202020204" pitchFamily="34" charset="0"/>
              </a:rPr>
              <a:t>Para os geradores de MT a curva é criada por meio das medições da energia injetada de cada unidade;</a:t>
            </a:r>
          </a:p>
        </p:txBody>
      </p:sp>
      <p:sp>
        <p:nvSpPr>
          <p:cNvPr id="3" name="Rectangle 2"/>
          <p:cNvSpPr/>
          <p:nvPr/>
        </p:nvSpPr>
        <p:spPr>
          <a:xfrm>
            <a:off x="336129" y="5183242"/>
            <a:ext cx="8265154" cy="307777"/>
          </a:xfrm>
          <a:prstGeom prst="rect">
            <a:avLst/>
          </a:prstGeom>
        </p:spPr>
        <p:txBody>
          <a:bodyPr wrap="square">
            <a:spAutoFit/>
          </a:bodyPr>
          <a:lstStyle/>
          <a:p>
            <a:pPr algn="ctr"/>
            <a:r>
              <a:rPr lang="pt-BR" sz="1400" dirty="0"/>
              <a:t>Curva típica de geração da Usina Fotovoltaica do Mineirão 1,42MWp. Fonte: autor.</a:t>
            </a:r>
            <a:endParaRPr lang="en-GB" sz="1400" dirty="0"/>
          </a:p>
        </p:txBody>
      </p:sp>
      <p:graphicFrame>
        <p:nvGraphicFramePr>
          <p:cNvPr id="12" name="Gráfico 9"/>
          <p:cNvGraphicFramePr/>
          <p:nvPr/>
        </p:nvGraphicFramePr>
        <p:xfrm>
          <a:off x="1871700" y="2569468"/>
          <a:ext cx="4968552" cy="2552630"/>
        </p:xfrm>
        <a:graphic>
          <a:graphicData uri="http://schemas.openxmlformats.org/drawingml/2006/chart">
            <c:chart xmlns:c="http://schemas.openxmlformats.org/drawingml/2006/chart" xmlns:r="http://schemas.openxmlformats.org/officeDocument/2006/relationships" r:id="rId2"/>
          </a:graphicData>
        </a:graphic>
      </p:graphicFrame>
      <p:sp>
        <p:nvSpPr>
          <p:cNvPr id="7" name="Título 1">
            <a:extLst>
              <a:ext uri="{FF2B5EF4-FFF2-40B4-BE49-F238E27FC236}">
                <a16:creationId xmlns:a16="http://schemas.microsoft.com/office/drawing/2014/main" id="{2DB1FB37-1572-079E-D7FC-BC2D58A86F0F}"/>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341157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9" y="913284"/>
            <a:ext cx="8377884" cy="1261884"/>
          </a:xfrm>
          <a:prstGeom prst="rect">
            <a:avLst/>
          </a:prstGeom>
        </p:spPr>
        <p:txBody>
          <a:bodyPr wrap="square">
            <a:spAutoFit/>
          </a:bodyPr>
          <a:lstStyle/>
          <a:p>
            <a:pPr marL="0" lvl="2" algn="just">
              <a:spcBef>
                <a:spcPts val="600"/>
              </a:spcBef>
            </a:pPr>
            <a:r>
              <a:rPr lang="pt-BR" b="1" dirty="0">
                <a:solidFill>
                  <a:srgbClr val="FF0000"/>
                </a:solidFill>
                <a:cs typeface="Arial" panose="020B0604020202020204" pitchFamily="34" charset="0"/>
              </a:rPr>
              <a:t>Consideração dos geradores distribuídos de MT e BT</a:t>
            </a:r>
          </a:p>
          <a:p>
            <a:pPr marL="285750" lvl="2" indent="-285750" algn="just">
              <a:spcBef>
                <a:spcPts val="600"/>
              </a:spcBef>
              <a:buFont typeface="Arial" pitchFamily="34" charset="0"/>
              <a:buChar char="•"/>
            </a:pPr>
            <a:r>
              <a:rPr lang="pt-BR" sz="1600" dirty="0">
                <a:cs typeface="Arial" panose="020B0604020202020204" pitchFamily="34" charset="0"/>
              </a:rPr>
              <a:t>Para </a:t>
            </a:r>
            <a:r>
              <a:rPr lang="pt-BR" sz="1600" dirty="0">
                <a:solidFill>
                  <a:srgbClr val="FF0000"/>
                </a:solidFill>
                <a:cs typeface="Arial" panose="020B0604020202020204" pitchFamily="34" charset="0"/>
              </a:rPr>
              <a:t>geradores de BT </a:t>
            </a:r>
            <a:r>
              <a:rPr lang="pt-BR" sz="1600" dirty="0">
                <a:cs typeface="Arial" panose="020B0604020202020204" pitchFamily="34" charset="0"/>
              </a:rPr>
              <a:t>foram criadas curvas de geração (e consumo) separadas por classe de consumo (Residencial, comercial, industrial, rural) e tipo de dia (dia útil, sábado e domingo).</a:t>
            </a:r>
          </a:p>
          <a:p>
            <a:pPr marL="285750" lvl="2" indent="-285750" algn="just">
              <a:spcBef>
                <a:spcPts val="600"/>
              </a:spcBef>
              <a:buFont typeface="Arial" pitchFamily="34" charset="0"/>
              <a:buChar char="•"/>
            </a:pPr>
            <a:r>
              <a:rPr lang="pt-BR" sz="1600" dirty="0">
                <a:cs typeface="Arial" panose="020B0604020202020204" pitchFamily="34" charset="0"/>
              </a:rPr>
              <a:t>As curvas típicas foram levantadas por meio de 849 unidades consumidoras com UGBT.</a:t>
            </a:r>
          </a:p>
        </p:txBody>
      </p:sp>
      <p:sp>
        <p:nvSpPr>
          <p:cNvPr id="3" name="Rectangle 2"/>
          <p:cNvSpPr/>
          <p:nvPr/>
        </p:nvSpPr>
        <p:spPr>
          <a:xfrm>
            <a:off x="336129" y="4679185"/>
            <a:ext cx="8265154" cy="307777"/>
          </a:xfrm>
          <a:prstGeom prst="rect">
            <a:avLst/>
          </a:prstGeom>
        </p:spPr>
        <p:txBody>
          <a:bodyPr wrap="square">
            <a:spAutoFit/>
          </a:bodyPr>
          <a:lstStyle/>
          <a:p>
            <a:pPr algn="ctr"/>
            <a:r>
              <a:rPr lang="pt-BR" sz="1400" dirty="0"/>
              <a:t>Curvas típicas de geração (cor vermelha) e de consumo (cor verde) para a classe industrial. Fonte: autor.</a:t>
            </a:r>
            <a:endParaRPr lang="en-GB" sz="1400" dirty="0"/>
          </a:p>
        </p:txBody>
      </p:sp>
      <p:pic>
        <p:nvPicPr>
          <p:cNvPr id="4" name="Imagem 3">
            <a:extLst>
              <a:ext uri="{FF2B5EF4-FFF2-40B4-BE49-F238E27FC236}">
                <a16:creationId xmlns:a16="http://schemas.microsoft.com/office/drawing/2014/main" id="{6593A025-1E1C-04B0-D3DB-3E880B1D82AD}"/>
              </a:ext>
            </a:extLst>
          </p:cNvPr>
          <p:cNvPicPr>
            <a:picLocks noChangeAspect="1"/>
          </p:cNvPicPr>
          <p:nvPr/>
        </p:nvPicPr>
        <p:blipFill>
          <a:blip r:embed="rId2"/>
          <a:stretch>
            <a:fillRect/>
          </a:stretch>
        </p:blipFill>
        <p:spPr>
          <a:xfrm>
            <a:off x="94369" y="2209427"/>
            <a:ext cx="8495451" cy="2426073"/>
          </a:xfrm>
          <a:prstGeom prst="rect">
            <a:avLst/>
          </a:prstGeom>
        </p:spPr>
      </p:pic>
      <p:sp>
        <p:nvSpPr>
          <p:cNvPr id="7" name="Título 1">
            <a:extLst>
              <a:ext uri="{FF2B5EF4-FFF2-40B4-BE49-F238E27FC236}">
                <a16:creationId xmlns:a16="http://schemas.microsoft.com/office/drawing/2014/main" id="{15B98086-62F4-868A-55A8-65BDD5275C19}"/>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2942827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4. Fluxo de Potência e Formulação Matemática do Problema de Otimização </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449A8F9F-7BDD-4F0B-86C5-DFC5CE2F8FF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342334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Fluxo de Potência</a:t>
            </a:r>
          </a:p>
        </p:txBody>
      </p:sp>
      <p:sp>
        <p:nvSpPr>
          <p:cNvPr id="7" name="Date Placeholder 6"/>
          <p:cNvSpPr>
            <a:spLocks noGrp="1"/>
          </p:cNvSpPr>
          <p:nvPr>
            <p:ph type="dt" sz="half" idx="2"/>
          </p:nvPr>
        </p:nvSpPr>
        <p:spPr/>
        <p:txBody>
          <a:bodyPr/>
          <a:lstStyle/>
          <a:p>
            <a:pPr algn="r"/>
            <a:fld id="{B7337C89-E845-4CE1-A32B-6AAF3697274A}"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Fluxo de Potência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2"/>
          <p:cNvSpPr/>
          <p:nvPr/>
        </p:nvSpPr>
        <p:spPr>
          <a:xfrm>
            <a:off x="321992" y="841276"/>
            <a:ext cx="8288608" cy="3247043"/>
          </a:xfrm>
          <a:prstGeom prst="rect">
            <a:avLst/>
          </a:prstGeom>
        </p:spPr>
        <p:txBody>
          <a:bodyPr wrap="square">
            <a:spAutoFit/>
          </a:bodyPr>
          <a:lstStyle/>
          <a:p>
            <a:pPr algn="just">
              <a:spcBef>
                <a:spcPts val="600"/>
              </a:spcBef>
            </a:pPr>
            <a:r>
              <a:rPr lang="pt-BR" b="1" dirty="0">
                <a:solidFill>
                  <a:srgbClr val="FF0000"/>
                </a:solidFill>
              </a:rPr>
              <a:t>O que é ? </a:t>
            </a:r>
            <a:endParaRPr lang="en-US" dirty="0"/>
          </a:p>
          <a:p>
            <a:pPr algn="just">
              <a:spcBef>
                <a:spcPts val="600"/>
              </a:spcBef>
            </a:pPr>
            <a:r>
              <a:rPr lang="en-US" dirty="0"/>
              <a:t>O </a:t>
            </a:r>
            <a:r>
              <a:rPr lang="en-US" dirty="0">
                <a:solidFill>
                  <a:srgbClr val="FF0000"/>
                </a:solidFill>
              </a:rPr>
              <a:t>f</a:t>
            </a:r>
            <a:r>
              <a:rPr lang="pt-BR" dirty="0">
                <a:solidFill>
                  <a:srgbClr val="FF0000"/>
                </a:solidFill>
              </a:rPr>
              <a:t>luxo de potência </a:t>
            </a:r>
            <a:r>
              <a:rPr lang="pt-BR" dirty="0"/>
              <a:t>é o método numérico que calcula as tensões em cada barra, as correntes em cada ramo, o fluxo de potência ativa e reativa em cada ramo, a potência fornecida pelo gerador, bem como os valores de perdas técnicas em cada ramo da rede.</a:t>
            </a:r>
            <a:endParaRPr lang="en-US" b="1" dirty="0"/>
          </a:p>
          <a:p>
            <a:pPr algn="just">
              <a:spcBef>
                <a:spcPts val="600"/>
              </a:spcBef>
            </a:pPr>
            <a:r>
              <a:rPr lang="en-US" b="1" dirty="0"/>
              <a:t>A </a:t>
            </a:r>
            <a:r>
              <a:rPr lang="en-US" b="1" dirty="0" err="1"/>
              <a:t>literatura</a:t>
            </a:r>
            <a:r>
              <a:rPr lang="en-US" b="1" dirty="0"/>
              <a:t> </a:t>
            </a:r>
            <a:r>
              <a:rPr lang="en-US" b="1" dirty="0" err="1"/>
              <a:t>científica</a:t>
            </a:r>
            <a:r>
              <a:rPr lang="en-US" b="1" dirty="0"/>
              <a:t> </a:t>
            </a:r>
            <a:r>
              <a:rPr lang="en-US" b="1" dirty="0" err="1"/>
              <a:t>apresenta</a:t>
            </a:r>
            <a:r>
              <a:rPr lang="en-US" b="1" dirty="0"/>
              <a:t> </a:t>
            </a:r>
            <a:r>
              <a:rPr lang="en-US" b="1" dirty="0" err="1"/>
              <a:t>diversos</a:t>
            </a:r>
            <a:r>
              <a:rPr lang="en-US" b="1" dirty="0"/>
              <a:t> </a:t>
            </a:r>
            <a:r>
              <a:rPr lang="en-US" b="1" dirty="0" err="1"/>
              <a:t>métodos</a:t>
            </a:r>
            <a:r>
              <a:rPr lang="en-US" b="1" dirty="0"/>
              <a:t>:</a:t>
            </a:r>
            <a:endParaRPr lang="en-US" sz="2000" b="1" dirty="0"/>
          </a:p>
          <a:p>
            <a:pPr algn="just">
              <a:spcBef>
                <a:spcPts val="600"/>
              </a:spcBef>
            </a:pPr>
            <a:r>
              <a:rPr lang="en-US" b="1" dirty="0">
                <a:solidFill>
                  <a:srgbClr val="FF0000"/>
                </a:solidFill>
              </a:rPr>
              <a:t>Newton-Raphson </a:t>
            </a:r>
            <a:r>
              <a:rPr lang="pt-BR" dirty="0"/>
              <a:t>(Van Ness &amp; Griffin, 1961) (</a:t>
            </a:r>
            <a:r>
              <a:rPr lang="pt-BR" dirty="0" err="1"/>
              <a:t>Tinney</a:t>
            </a:r>
            <a:r>
              <a:rPr lang="pt-BR" dirty="0"/>
              <a:t> &amp; Hart, 1967).</a:t>
            </a:r>
            <a:endParaRPr lang="en-US" b="1" dirty="0"/>
          </a:p>
          <a:p>
            <a:pPr algn="just">
              <a:spcBef>
                <a:spcPts val="600"/>
              </a:spcBef>
            </a:pPr>
            <a:r>
              <a:rPr lang="en-US" b="1" dirty="0"/>
              <a:t>Varredura Direta e Reversa: </a:t>
            </a:r>
            <a:r>
              <a:rPr lang="pt-BR" dirty="0"/>
              <a:t>(Berg </a:t>
            </a:r>
            <a:r>
              <a:rPr lang="pt-BR" i="1" dirty="0"/>
              <a:t>et al.</a:t>
            </a:r>
            <a:r>
              <a:rPr lang="pt-BR" dirty="0"/>
              <a:t>, 1967) (Shirmohammadi </a:t>
            </a:r>
            <a:r>
              <a:rPr lang="pt-BR" i="1" dirty="0"/>
              <a:t>et al.</a:t>
            </a:r>
            <a:r>
              <a:rPr lang="pt-BR" dirty="0"/>
              <a:t>, 1988) </a:t>
            </a:r>
            <a:endParaRPr lang="en-US" b="1" dirty="0"/>
          </a:p>
          <a:p>
            <a:pPr algn="just">
              <a:spcBef>
                <a:spcPts val="600"/>
              </a:spcBef>
            </a:pPr>
            <a:r>
              <a:rPr lang="en-US" b="1" dirty="0">
                <a:solidFill>
                  <a:srgbClr val="FF0000"/>
                </a:solidFill>
              </a:rPr>
              <a:t>Correntes Nodais de Compensação: </a:t>
            </a:r>
            <a:r>
              <a:rPr lang="pt-BR" dirty="0"/>
              <a:t>Formulação originalmente desenvolvida para a computação de fluxos harmônicos (Arrillaga &amp; Watson, 2003).</a:t>
            </a:r>
          </a:p>
        </p:txBody>
      </p:sp>
    </p:spTree>
    <p:extLst>
      <p:ext uri="{BB962C8B-B14F-4D97-AF65-F5344CB8AC3E}">
        <p14:creationId xmlns:p14="http://schemas.microsoft.com/office/powerpoint/2010/main" val="33511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Fluxo de Potência</a:t>
            </a:r>
          </a:p>
        </p:txBody>
      </p:sp>
      <p:sp>
        <p:nvSpPr>
          <p:cNvPr id="7" name="Date Placeholder 6"/>
          <p:cNvSpPr>
            <a:spLocks noGrp="1"/>
          </p:cNvSpPr>
          <p:nvPr>
            <p:ph type="dt" sz="half" idx="2"/>
          </p:nvPr>
        </p:nvSpPr>
        <p:spPr/>
        <p:txBody>
          <a:bodyPr/>
          <a:lstStyle/>
          <a:p>
            <a:pPr algn="r"/>
            <a:fld id="{B7337C89-E845-4CE1-A32B-6AAF3697274A}"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Fluxo de Potência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2"/>
          <p:cNvSpPr/>
          <p:nvPr/>
        </p:nvSpPr>
        <p:spPr>
          <a:xfrm>
            <a:off x="251520" y="841276"/>
            <a:ext cx="8359080" cy="1554272"/>
          </a:xfrm>
          <a:prstGeom prst="rect">
            <a:avLst/>
          </a:prstGeom>
        </p:spPr>
        <p:txBody>
          <a:bodyPr wrap="square">
            <a:spAutoFit/>
          </a:bodyPr>
          <a:lstStyle/>
          <a:p>
            <a:pPr marL="285750" indent="-285750" algn="just">
              <a:spcBef>
                <a:spcPts val="600"/>
              </a:spcBef>
              <a:buFont typeface="Arial" panose="020B0604020202020204" pitchFamily="34" charset="0"/>
              <a:buChar char="•"/>
            </a:pPr>
            <a:r>
              <a:rPr lang="en-US" sz="1600" dirty="0"/>
              <a:t>A </a:t>
            </a:r>
            <a:r>
              <a:rPr lang="en-US" sz="1600" dirty="0" err="1"/>
              <a:t>metodologia</a:t>
            </a:r>
            <a:r>
              <a:rPr lang="en-US" sz="1600" dirty="0"/>
              <a:t> </a:t>
            </a:r>
            <a:r>
              <a:rPr lang="en-US" sz="1600" dirty="0" err="1"/>
              <a:t>utilizou</a:t>
            </a:r>
            <a:r>
              <a:rPr lang="en-US" sz="1600" dirty="0"/>
              <a:t> 2 </a:t>
            </a:r>
            <a:r>
              <a:rPr lang="en-US" sz="1600" dirty="0" err="1"/>
              <a:t>programas</a:t>
            </a:r>
            <a:r>
              <a:rPr lang="en-US" sz="1600" dirty="0"/>
              <a:t> de </a:t>
            </a:r>
            <a:r>
              <a:rPr lang="en-US" sz="1600" dirty="0" err="1"/>
              <a:t>fluxo</a:t>
            </a:r>
            <a:r>
              <a:rPr lang="en-US" sz="1600" dirty="0"/>
              <a:t> de </a:t>
            </a:r>
            <a:r>
              <a:rPr lang="en-US" sz="1600" dirty="0" err="1"/>
              <a:t>potência</a:t>
            </a:r>
            <a:r>
              <a:rPr lang="en-US" sz="1600" dirty="0"/>
              <a:t> de </a:t>
            </a:r>
            <a:r>
              <a:rPr lang="en-US" sz="1600" dirty="0" err="1"/>
              <a:t>código</a:t>
            </a:r>
            <a:r>
              <a:rPr lang="en-US" sz="1600" dirty="0"/>
              <a:t> </a:t>
            </a:r>
            <a:r>
              <a:rPr lang="en-US" sz="1600" dirty="0" err="1"/>
              <a:t>aberto</a:t>
            </a:r>
            <a:r>
              <a:rPr lang="en-US" sz="1600" dirty="0"/>
              <a:t>.</a:t>
            </a:r>
          </a:p>
          <a:p>
            <a:pPr marL="285750" indent="-285750" algn="just">
              <a:spcBef>
                <a:spcPts val="600"/>
              </a:spcBef>
              <a:buFont typeface="Arial" panose="020B0604020202020204" pitchFamily="34" charset="0"/>
              <a:buChar char="•"/>
            </a:pPr>
            <a:r>
              <a:rPr lang="en-US" sz="1600" dirty="0"/>
              <a:t>A </a:t>
            </a:r>
            <a:r>
              <a:rPr lang="en-US" sz="1600" dirty="0" err="1"/>
              <a:t>tese</a:t>
            </a:r>
            <a:r>
              <a:rPr lang="en-US" sz="1600" dirty="0"/>
              <a:t> </a:t>
            </a:r>
            <a:r>
              <a:rPr lang="en-US" sz="1600" dirty="0" err="1"/>
              <a:t>apresenta</a:t>
            </a:r>
            <a:r>
              <a:rPr lang="en-US" sz="1600" dirty="0"/>
              <a:t> 2 </a:t>
            </a:r>
            <a:r>
              <a:rPr lang="en-US" sz="1600" dirty="0" err="1"/>
              <a:t>modelos</a:t>
            </a:r>
            <a:r>
              <a:rPr lang="en-US" sz="1600" dirty="0"/>
              <a:t> </a:t>
            </a:r>
            <a:r>
              <a:rPr lang="en-US" sz="1600" dirty="0" err="1"/>
              <a:t>matemáticos</a:t>
            </a:r>
            <a:r>
              <a:rPr lang="en-US" sz="1600" dirty="0"/>
              <a:t> para o </a:t>
            </a:r>
            <a:r>
              <a:rPr lang="en-US" sz="1600" dirty="0" err="1"/>
              <a:t>problema</a:t>
            </a:r>
            <a:r>
              <a:rPr lang="en-US" sz="1600" dirty="0"/>
              <a:t> de RRD. </a:t>
            </a:r>
          </a:p>
          <a:p>
            <a:pPr marL="285750" indent="-285750" algn="just">
              <a:spcBef>
                <a:spcPts val="600"/>
              </a:spcBef>
              <a:buFont typeface="Arial" panose="020B0604020202020204" pitchFamily="34" charset="0"/>
              <a:buChar char="•"/>
            </a:pPr>
            <a:r>
              <a:rPr lang="en-US" sz="1600" dirty="0">
                <a:solidFill>
                  <a:srgbClr val="FF0000"/>
                </a:solidFill>
              </a:rPr>
              <a:t>Matpower</a:t>
            </a:r>
            <a:r>
              <a:rPr lang="en-US" sz="1600" dirty="0"/>
              <a:t>: </a:t>
            </a:r>
            <a:r>
              <a:rPr lang="en-US" sz="1600" dirty="0" err="1"/>
              <a:t>desenvolvido</a:t>
            </a:r>
            <a:r>
              <a:rPr lang="en-US" sz="1600" dirty="0"/>
              <a:t> pela </a:t>
            </a:r>
            <a:r>
              <a:rPr lang="pt-BR" sz="1600" dirty="0"/>
              <a:t>Cornell </a:t>
            </a:r>
            <a:r>
              <a:rPr lang="pt-BR" sz="1600" dirty="0" err="1"/>
              <a:t>University</a:t>
            </a:r>
            <a:r>
              <a:rPr lang="pt-BR" sz="1600" dirty="0"/>
              <a:t> para o programa Matlab.</a:t>
            </a:r>
          </a:p>
          <a:p>
            <a:pPr marL="285750" indent="-285750" algn="just">
              <a:spcBef>
                <a:spcPts val="600"/>
              </a:spcBef>
              <a:buFont typeface="Arial" panose="020B0604020202020204" pitchFamily="34" charset="0"/>
              <a:buChar char="•"/>
            </a:pPr>
            <a:r>
              <a:rPr lang="en-US" sz="1600" dirty="0">
                <a:solidFill>
                  <a:srgbClr val="FF0000"/>
                </a:solidFill>
              </a:rPr>
              <a:t>OpenDSS </a:t>
            </a:r>
            <a:r>
              <a:rPr lang="en-US" sz="1600" dirty="0"/>
              <a:t>(</a:t>
            </a:r>
            <a:r>
              <a:rPr lang="pt-BR" sz="1600" i="1" dirty="0"/>
              <a:t>Open </a:t>
            </a:r>
            <a:r>
              <a:rPr lang="pt-BR" sz="1600" i="1" dirty="0" err="1"/>
              <a:t>Distribution</a:t>
            </a:r>
            <a:r>
              <a:rPr lang="pt-BR" sz="1600" i="1" dirty="0"/>
              <a:t> System Simulator) </a:t>
            </a:r>
            <a:r>
              <a:rPr lang="en-US" sz="1600" dirty="0" err="1"/>
              <a:t>desenvolvido</a:t>
            </a:r>
            <a:r>
              <a:rPr lang="en-US" sz="1600" dirty="0"/>
              <a:t> </a:t>
            </a:r>
            <a:r>
              <a:rPr lang="en-US" sz="1600" dirty="0" err="1"/>
              <a:t>pelo</a:t>
            </a:r>
            <a:r>
              <a:rPr lang="en-US" sz="1600" dirty="0"/>
              <a:t> EPRI. </a:t>
            </a:r>
            <a:r>
              <a:rPr lang="en-US" sz="1600" dirty="0" err="1"/>
              <a:t>Utilizado</a:t>
            </a:r>
            <a:r>
              <a:rPr lang="en-US" sz="1600" dirty="0"/>
              <a:t> </a:t>
            </a:r>
            <a:r>
              <a:rPr lang="en-US" sz="1600" dirty="0" err="1"/>
              <a:t>como</a:t>
            </a:r>
            <a:r>
              <a:rPr lang="en-US" sz="1600" dirty="0"/>
              <a:t> “motor de </a:t>
            </a:r>
            <a:r>
              <a:rPr lang="en-US" sz="1600" dirty="0" err="1"/>
              <a:t>cálculo</a:t>
            </a:r>
            <a:r>
              <a:rPr lang="en-US" sz="1600" dirty="0"/>
              <a:t>” do </a:t>
            </a:r>
            <a:r>
              <a:rPr lang="en-US" sz="1600" dirty="0" err="1"/>
              <a:t>programa</a:t>
            </a:r>
            <a:r>
              <a:rPr lang="en-US" sz="1600" dirty="0"/>
              <a:t> GeoPerdasANEEL  que </a:t>
            </a:r>
            <a:r>
              <a:rPr lang="en-US" sz="1600" dirty="0" err="1"/>
              <a:t>apura</a:t>
            </a:r>
            <a:r>
              <a:rPr lang="en-US" sz="1600" dirty="0"/>
              <a:t> as </a:t>
            </a:r>
            <a:r>
              <a:rPr lang="en-US" sz="1600" dirty="0" err="1"/>
              <a:t>perdas</a:t>
            </a:r>
            <a:r>
              <a:rPr lang="en-US" sz="1600" dirty="0"/>
              <a:t> das </a:t>
            </a:r>
            <a:r>
              <a:rPr lang="en-US" sz="1600" dirty="0" err="1"/>
              <a:t>concessionárias</a:t>
            </a:r>
            <a:r>
              <a:rPr lang="en-US" sz="1600" dirty="0"/>
              <a:t> </a:t>
            </a:r>
            <a:r>
              <a:rPr lang="en-US" sz="1600" dirty="0" err="1"/>
              <a:t>brasileiras</a:t>
            </a:r>
            <a:r>
              <a:rPr lang="en-US" sz="1600" dirty="0"/>
              <a:t>.</a:t>
            </a:r>
          </a:p>
        </p:txBody>
      </p:sp>
      <p:pic>
        <p:nvPicPr>
          <p:cNvPr id="8" name="Imagem 7">
            <a:extLst>
              <a:ext uri="{FF2B5EF4-FFF2-40B4-BE49-F238E27FC236}">
                <a16:creationId xmlns:a16="http://schemas.microsoft.com/office/drawing/2014/main" id="{AB1314CB-422A-071B-9377-61C87D4C0682}"/>
              </a:ext>
            </a:extLst>
          </p:cNvPr>
          <p:cNvPicPr>
            <a:picLocks noChangeAspect="1"/>
          </p:cNvPicPr>
          <p:nvPr/>
        </p:nvPicPr>
        <p:blipFill>
          <a:blip r:embed="rId2"/>
          <a:stretch>
            <a:fillRect/>
          </a:stretch>
        </p:blipFill>
        <p:spPr>
          <a:xfrm>
            <a:off x="636537" y="2754473"/>
            <a:ext cx="3575423" cy="2692800"/>
          </a:xfrm>
          <a:prstGeom prst="rect">
            <a:avLst/>
          </a:prstGeom>
          <a:ln>
            <a:solidFill>
              <a:schemeClr val="tx1"/>
            </a:solidFill>
          </a:ln>
        </p:spPr>
      </p:pic>
      <p:pic>
        <p:nvPicPr>
          <p:cNvPr id="10" name="Imagem 9">
            <a:extLst>
              <a:ext uri="{FF2B5EF4-FFF2-40B4-BE49-F238E27FC236}">
                <a16:creationId xmlns:a16="http://schemas.microsoft.com/office/drawing/2014/main" id="{C31E12F8-F08F-9DD3-CA77-99206BDC1217}"/>
              </a:ext>
            </a:extLst>
          </p:cNvPr>
          <p:cNvPicPr>
            <a:picLocks noChangeAspect="1"/>
          </p:cNvPicPr>
          <p:nvPr/>
        </p:nvPicPr>
        <p:blipFill>
          <a:blip r:embed="rId3"/>
          <a:stretch>
            <a:fillRect/>
          </a:stretch>
        </p:blipFill>
        <p:spPr>
          <a:xfrm>
            <a:off x="4421369" y="2748746"/>
            <a:ext cx="4020627" cy="2692559"/>
          </a:xfrm>
          <a:prstGeom prst="rect">
            <a:avLst/>
          </a:prstGeom>
          <a:ln>
            <a:solidFill>
              <a:schemeClr val="tx1"/>
            </a:solidFill>
          </a:ln>
        </p:spPr>
      </p:pic>
    </p:spTree>
    <p:extLst>
      <p:ext uri="{BB962C8B-B14F-4D97-AF65-F5344CB8AC3E}">
        <p14:creationId xmlns:p14="http://schemas.microsoft.com/office/powerpoint/2010/main" val="75233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m 70">
            <a:extLst>
              <a:ext uri="{FF2B5EF4-FFF2-40B4-BE49-F238E27FC236}">
                <a16:creationId xmlns:a16="http://schemas.microsoft.com/office/drawing/2014/main" id="{7A8CD59F-E7AA-A1AF-7FD7-2F89BCFC8143}"/>
              </a:ext>
            </a:extLst>
          </p:cNvPr>
          <p:cNvPicPr>
            <a:picLocks noChangeAspect="1"/>
          </p:cNvPicPr>
          <p:nvPr/>
        </p:nvPicPr>
        <p:blipFill>
          <a:blip r:embed="rId2"/>
          <a:stretch>
            <a:fillRect/>
          </a:stretch>
        </p:blipFill>
        <p:spPr>
          <a:xfrm>
            <a:off x="4009283" y="3365415"/>
            <a:ext cx="4595165" cy="2012365"/>
          </a:xfrm>
          <a:prstGeom prst="rect">
            <a:avLst/>
          </a:prstGeom>
        </p:spPr>
      </p:pic>
      <p:sp>
        <p:nvSpPr>
          <p:cNvPr id="2" name="Título 1"/>
          <p:cNvSpPr>
            <a:spLocks noGrp="1"/>
          </p:cNvSpPr>
          <p:nvPr>
            <p:ph type="title"/>
          </p:nvPr>
        </p:nvSpPr>
        <p:spPr/>
        <p:txBody>
          <a:bodyPr>
            <a:normAutofit fontScale="90000"/>
          </a:bodyPr>
          <a:lstStyle/>
          <a:p>
            <a:r>
              <a:rPr lang="pt-BR" dirty="0"/>
              <a:t>Modelo Matemático</a:t>
            </a:r>
          </a:p>
        </p:txBody>
      </p:sp>
      <p:sp>
        <p:nvSpPr>
          <p:cNvPr id="8" name="Date Placeholder 7"/>
          <p:cNvSpPr>
            <a:spLocks noGrp="1"/>
          </p:cNvSpPr>
          <p:nvPr>
            <p:ph type="dt" sz="half" idx="2"/>
          </p:nvPr>
        </p:nvSpPr>
        <p:spPr/>
        <p:txBody>
          <a:bodyPr/>
          <a:lstStyle/>
          <a:p>
            <a:pPr algn="r"/>
            <a:fld id="{21978279-98AC-45E9-A1EB-3ECD0449A07D}"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Matpower</a:t>
            </a:r>
          </a:p>
        </p:txBody>
      </p:sp>
      <mc:AlternateContent xmlns:mc="http://schemas.openxmlformats.org/markup-compatibility/2006" xmlns:a14="http://schemas.microsoft.com/office/drawing/2010/main">
        <mc:Choice Requires="a14">
          <p:sp>
            <p:nvSpPr>
              <p:cNvPr id="4" name="CaixaDeTexto 3"/>
              <p:cNvSpPr txBox="1"/>
              <p:nvPr/>
            </p:nvSpPr>
            <p:spPr>
              <a:xfrm>
                <a:off x="179512" y="843681"/>
                <a:ext cx="8431088" cy="3088859"/>
              </a:xfrm>
              <a:prstGeom prst="rect">
                <a:avLst/>
              </a:prstGeom>
              <a:noFill/>
            </p:spPr>
            <p:txBody>
              <a:bodyPr wrap="square" rtlCol="0">
                <a:spAutoFit/>
              </a:bodyPr>
              <a:lstStyle/>
              <a:p>
                <a:pPr algn="just">
                  <a:spcAft>
                    <a:spcPts val="600"/>
                  </a:spcAft>
                </a:pPr>
                <a:r>
                  <a:rPr lang="pt-BR" b="1" dirty="0">
                    <a:solidFill>
                      <a:srgbClr val="FF0000"/>
                    </a:solidFill>
                  </a:rPr>
                  <a:t>Função objetivo:</a:t>
                </a:r>
              </a:p>
              <a:p>
                <a:pPr algn="just">
                  <a:spcAft>
                    <a:spcPts val="600"/>
                  </a:spcAft>
                </a:pPr>
                <a:r>
                  <a:rPr lang="pt-BR" dirty="0"/>
                  <a:t>O valor de </a:t>
                </a:r>
                <a:r>
                  <a:rPr lang="pt-BR" dirty="0">
                    <a:solidFill>
                      <a:srgbClr val="FF0000"/>
                    </a:solidFill>
                  </a:rPr>
                  <a:t>perdas de potência </a:t>
                </a:r>
                <a:r>
                  <a:rPr lang="pt-BR" dirty="0"/>
                  <a:t>é expresso pelo equação:</a:t>
                </a:r>
              </a:p>
              <a:p>
                <a:pPr algn="just"/>
                <a14:m>
                  <m:oMathPara xmlns:m="http://schemas.openxmlformats.org/officeDocument/2006/math">
                    <m:oMathParaPr>
                      <m:jc m:val="center"/>
                    </m:oMathParaPr>
                    <m:oMath xmlns:m="http://schemas.openxmlformats.org/officeDocument/2006/math">
                      <m:r>
                        <a:rPr lang="pt-BR" i="1">
                          <a:latin typeface="Cambria Math"/>
                        </a:rPr>
                        <m:t>𝑃𝑇</m:t>
                      </m:r>
                      <m:d>
                        <m:dPr>
                          <m:ctrlPr>
                            <a:rPr lang="en-GB" i="1">
                              <a:latin typeface="Cambria Math" panose="02040503050406030204" pitchFamily="18" charset="0"/>
                            </a:rPr>
                          </m:ctrlPr>
                        </m:dPr>
                        <m:e>
                          <m:r>
                            <a:rPr lang="pt-BR" i="1">
                              <a:latin typeface="Cambria Math"/>
                            </a:rPr>
                            <m:t>𝑋</m:t>
                          </m:r>
                        </m:e>
                      </m:d>
                      <m:r>
                        <a:rPr lang="pt-BR" i="1">
                          <a:latin typeface="Cambria Math"/>
                        </a:rPr>
                        <m:t>= </m:t>
                      </m:r>
                      <m:nary>
                        <m:naryPr>
                          <m:chr m:val="∑"/>
                          <m:limLoc m:val="undOvr"/>
                          <m:supHide m:val="on"/>
                          <m:ctrlPr>
                            <a:rPr lang="en-GB" i="1">
                              <a:latin typeface="Cambria Math" panose="02040503050406030204" pitchFamily="18" charset="0"/>
                            </a:rPr>
                          </m:ctrlPr>
                        </m:naryPr>
                        <m:sub>
                          <m:r>
                            <m:rPr>
                              <m:brk/>
                            </m:rPr>
                            <a:rPr lang="pt-BR" b="0" i="1" smtClean="0">
                              <a:latin typeface="Cambria Math" panose="02040503050406030204" pitchFamily="18" charset="0"/>
                            </a:rPr>
                            <m:t>𝑘</m:t>
                          </m:r>
                          <m:r>
                            <a:rPr lang="pt-BR" b="0" i="1" smtClean="0">
                              <a:latin typeface="Cambria Math" panose="02040503050406030204" pitchFamily="18" charset="0"/>
                            </a:rPr>
                            <m:t>𝑗</m:t>
                          </m:r>
                          <m:r>
                            <a:rPr lang="pt-BR" i="1">
                              <a:latin typeface="Cambria Math"/>
                            </a:rPr>
                            <m:t>𝜖</m:t>
                          </m:r>
                          <m:sSub>
                            <m:sSubPr>
                              <m:ctrlPr>
                                <a:rPr lang="pt-BR" i="1">
                                  <a:latin typeface="Cambria Math" panose="02040503050406030204" pitchFamily="18" charset="0"/>
                                </a:rPr>
                              </m:ctrlPr>
                            </m:sSubPr>
                            <m:e>
                              <m:r>
                                <m:rPr>
                                  <m:sty m:val="p"/>
                                </m:rPr>
                                <a:rPr lang="pt-BR">
                                  <a:latin typeface="Cambria Math" panose="02040503050406030204" pitchFamily="18" charset="0"/>
                                </a:rPr>
                                <m:t>Ω</m:t>
                              </m:r>
                            </m:e>
                            <m:sub>
                              <m:r>
                                <m:rPr>
                                  <m:sty m:val="p"/>
                                </m:rPr>
                                <a:rPr lang="pt-BR">
                                  <a:latin typeface="Cambria Math" panose="02040503050406030204" pitchFamily="18" charset="0"/>
                                </a:rPr>
                                <m:t>l</m:t>
                              </m:r>
                            </m:sub>
                          </m:sSub>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𝑘𝑗</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𝑗</m:t>
                              </m:r>
                            </m:sub>
                          </m:sSub>
                          <m:r>
                            <a:rPr lang="pt-BR" i="1">
                              <a:latin typeface="Cambria Math" panose="02040503050406030204" pitchFamily="18" charset="0"/>
                            </a:rPr>
                            <m:t>)</m:t>
                          </m:r>
                        </m:e>
                      </m:nary>
                    </m:oMath>
                  </m:oMathPara>
                </a14:m>
                <a:endParaRPr lang="pt-BR" dirty="0"/>
              </a:p>
              <a:p>
                <a:pPr marL="285750" indent="-285750">
                  <a:spcBef>
                    <a:spcPts val="1200"/>
                  </a:spcBef>
                  <a:buFont typeface="Arial" panose="020B0604020202020204" pitchFamily="34" charset="0"/>
                  <a:buChar char="•"/>
                </a:pPr>
                <a:r>
                  <a:rPr lang="pt-BR" dirty="0"/>
                  <a:t>X vetor de estados representando a configuração do SDEE;</a:t>
                </a:r>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a:rPr>
                          <m:t>𝑥</m:t>
                        </m:r>
                      </m:e>
                      <m:sub>
                        <m:r>
                          <a:rPr lang="pt-BR" i="1">
                            <a:latin typeface="Cambria Math"/>
                          </a:rPr>
                          <m:t>𝑘𝑗</m:t>
                        </m:r>
                      </m:sub>
                    </m:sSub>
                  </m:oMath>
                </a14:m>
                <a:r>
                  <a:rPr lang="pt-BR" dirty="0"/>
                  <a:t> estado da linha (aberta = 0 ou fechada = 1) entre as barras k e j;</a:t>
                </a:r>
              </a:p>
              <a:p>
                <a:pPr marL="285750" indent="-285750">
                  <a:buFont typeface="Arial" panose="020B0604020202020204" pitchFamily="34" charset="0"/>
                  <a:buChar char="•"/>
                </a:pPr>
                <a14:m>
                  <m:oMath xmlns:m="http://schemas.openxmlformats.org/officeDocument/2006/math">
                    <m:sSub>
                      <m:sSubPr>
                        <m:ctrlPr>
                          <a:rPr lang="pt-BR" i="1" smtClean="0">
                            <a:effectLst/>
                            <a:latin typeface="Cambria Math" panose="02040503050406030204" pitchFamily="18" charset="0"/>
                          </a:rPr>
                        </m:ctrlPr>
                      </m:sSubPr>
                      <m:e>
                        <m:r>
                          <a:rPr lang="pt-BR"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pt-BR" i="1">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pt-BR" dirty="0"/>
                  <a:t> potência ativa que entra na barra k;</a:t>
                </a:r>
              </a:p>
              <a:p>
                <a:pPr marL="285750" indent="-285750">
                  <a:buFont typeface="Arial" panose="020B0604020202020204" pitchFamily="34" charset="0"/>
                  <a:buChar char="•"/>
                </a:pPr>
                <a14:m>
                  <m:oMath xmlns:m="http://schemas.openxmlformats.org/officeDocument/2006/math">
                    <m:sSub>
                      <m:sSubPr>
                        <m:ctrlPr>
                          <a:rPr lang="pt-BR" i="1" smtClean="0">
                            <a:effectLst/>
                            <a:latin typeface="Cambria Math" panose="02040503050406030204" pitchFamily="18" charset="0"/>
                          </a:rPr>
                        </m:ctrlPr>
                      </m:sSubPr>
                      <m:e>
                        <m:r>
                          <a:rPr lang="pt-BR"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pt-BR"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pt-BR" dirty="0">
                    <a:effectLst/>
                    <a:latin typeface="Arial" panose="020B0604020202020204" pitchFamily="34" charset="0"/>
                    <a:ea typeface="Times New Roman" panose="02020603050405020304" pitchFamily="18" charset="0"/>
                    <a:cs typeface="Times New Roman" panose="02020603050405020304" pitchFamily="18" charset="0"/>
                  </a:rPr>
                  <a:t> </a:t>
                </a:r>
                <a:r>
                  <a:rPr lang="pt-BR" dirty="0"/>
                  <a:t>potência ativa que entra na barra j;</a:t>
                </a:r>
              </a:p>
              <a:p>
                <a:pPr marL="285750" indent="-285750">
                  <a:buFont typeface="Arial" panose="020B0604020202020204" pitchFamily="34" charset="0"/>
                  <a:buChar char="•"/>
                </a:pPr>
                <a14:m>
                  <m:oMath xmlns:m="http://schemas.openxmlformats.org/officeDocument/2006/math">
                    <m:sSub>
                      <m:sSubPr>
                        <m:ctrlPr>
                          <a:rPr lang="pt-B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pt-BR">
                            <a:effectLst/>
                            <a:latin typeface="Cambria Math" panose="02040503050406030204" pitchFamily="18" charset="0"/>
                            <a:ea typeface="Times New Roman" panose="02020603050405020304" pitchFamily="18" charset="0"/>
                            <a:cs typeface="Times New Roman" panose="02020603050405020304" pitchFamily="18" charset="0"/>
                          </a:rPr>
                          <m:t>Ω</m:t>
                        </m:r>
                      </m:e>
                      <m:sub>
                        <m:r>
                          <m:rPr>
                            <m:sty m:val="p"/>
                          </m:rPr>
                          <a:rPr lang="pt-BR">
                            <a:effectLst/>
                            <a:latin typeface="Cambria Math" panose="02040503050406030204" pitchFamily="18" charset="0"/>
                            <a:ea typeface="Times New Roman" panose="02020603050405020304" pitchFamily="18" charset="0"/>
                            <a:cs typeface="Times New Roman" panose="02020603050405020304" pitchFamily="18" charset="0"/>
                          </a:rPr>
                          <m:t>l</m:t>
                        </m:r>
                      </m:sub>
                    </m:sSub>
                    <m:r>
                      <a:rPr lang="pt-BR">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pt-BR" dirty="0"/>
                  <a:t>é o conjunto de linhas do sistema</a:t>
                </a:r>
                <a:r>
                  <a:rPr lang="pt-BR" dirty="0">
                    <a:effectLst/>
                    <a:latin typeface="Arial" panose="020B0604020202020204" pitchFamily="34" charset="0"/>
                    <a:ea typeface="Times New Roman" panose="02020603050405020304" pitchFamily="18" charset="0"/>
                    <a:cs typeface="Times New Roman" panose="02020603050405020304" pitchFamily="18" charset="0"/>
                  </a:rPr>
                  <a:t>. </a:t>
                </a:r>
              </a:p>
            </p:txBody>
          </p:sp>
        </mc:Choice>
        <mc:Fallback xmlns="">
          <p:sp>
            <p:nvSpPr>
              <p:cNvPr id="4" name="CaixaDeTexto 3"/>
              <p:cNvSpPr txBox="1">
                <a:spLocks noRot="1" noChangeAspect="1" noMove="1" noResize="1" noEditPoints="1" noAdjustHandles="1" noChangeArrowheads="1" noChangeShapeType="1" noTextEdit="1"/>
              </p:cNvSpPr>
              <p:nvPr/>
            </p:nvSpPr>
            <p:spPr>
              <a:xfrm>
                <a:off x="179512" y="843681"/>
                <a:ext cx="8431088" cy="3088859"/>
              </a:xfrm>
              <a:prstGeom prst="rect">
                <a:avLst/>
              </a:prstGeom>
              <a:blipFill>
                <a:blip r:embed="rId3"/>
                <a:stretch>
                  <a:fillRect l="-578" t="-986" b="-2367"/>
                </a:stretch>
              </a:blipFill>
            </p:spPr>
            <p:txBody>
              <a:bodyPr/>
              <a:lstStyle/>
              <a:p>
                <a:r>
                  <a:rPr lang="pt-BR">
                    <a:noFill/>
                  </a:rPr>
                  <a:t> </a:t>
                </a:r>
              </a:p>
            </p:txBody>
          </p:sp>
        </mc:Fallback>
      </mc:AlternateContent>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CaixaDeTexto 68">
            <a:extLst>
              <a:ext uri="{FF2B5EF4-FFF2-40B4-BE49-F238E27FC236}">
                <a16:creationId xmlns:a16="http://schemas.microsoft.com/office/drawing/2014/main" id="{710AFC7A-F033-E54C-1B57-5725909A768A}"/>
              </a:ext>
            </a:extLst>
          </p:cNvPr>
          <p:cNvSpPr txBox="1"/>
          <p:nvPr/>
        </p:nvSpPr>
        <p:spPr>
          <a:xfrm>
            <a:off x="3995936" y="5377781"/>
            <a:ext cx="5407933" cy="307777"/>
          </a:xfrm>
          <a:prstGeom prst="rect">
            <a:avLst/>
          </a:prstGeom>
          <a:noFill/>
        </p:spPr>
        <p:txBody>
          <a:bodyPr wrap="square">
            <a:spAutoFit/>
          </a:bodyPr>
          <a:lstStyle/>
          <a:p>
            <a:r>
              <a:rPr lang="pt-BR" sz="1400" dirty="0"/>
              <a:t>Modelo de linha e notação adotada (</a:t>
            </a:r>
            <a:r>
              <a:rPr lang="pt-BR" sz="1400" dirty="0" err="1"/>
              <a:t>Expósito</a:t>
            </a:r>
            <a:r>
              <a:rPr lang="pt-BR" sz="1400" dirty="0"/>
              <a:t> &amp; Ramos, 1999)</a:t>
            </a:r>
          </a:p>
        </p:txBody>
      </p:sp>
    </p:spTree>
    <p:extLst>
      <p:ext uri="{BB962C8B-B14F-4D97-AF65-F5344CB8AC3E}">
        <p14:creationId xmlns:p14="http://schemas.microsoft.com/office/powerpoint/2010/main" val="6545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marL="1143000" indent="-1143000" algn="ctr">
              <a:buFont typeface="+mj-lt"/>
              <a:buAutoNum type="arabicPeriod"/>
            </a:pPr>
            <a:r>
              <a:rPr lang="pt-BR" sz="4800" dirty="0">
                <a:solidFill>
                  <a:schemeClr val="tx1"/>
                </a:solidFill>
              </a:rPr>
              <a:t>Apresentação</a:t>
            </a:r>
          </a:p>
          <a:p>
            <a:pPr algn="ctr"/>
            <a:r>
              <a:rPr lang="pt-BR" sz="4800" dirty="0">
                <a:solidFill>
                  <a:schemeClr val="tx1"/>
                </a:solidFill>
              </a:rPr>
              <a:t>do Problema</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D8D9755F-3F41-4577-BFFA-462AFC55A9F3}"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51838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10" name="Date Placeholder 9"/>
          <p:cNvSpPr>
            <a:spLocks noGrp="1"/>
          </p:cNvSpPr>
          <p:nvPr>
            <p:ph type="dt" sz="half" idx="2"/>
          </p:nvPr>
        </p:nvSpPr>
        <p:spPr/>
        <p:txBody>
          <a:bodyPr/>
          <a:lstStyle/>
          <a:p>
            <a:pPr algn="r"/>
            <a:fld id="{DA23E4CB-FBB2-430B-A542-67E7759AB7A7}"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 Restrições Matpower</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323528" y="817274"/>
            <a:ext cx="8193146" cy="646331"/>
          </a:xfrm>
          <a:prstGeom prst="rect">
            <a:avLst/>
          </a:prstGeom>
          <a:noFill/>
        </p:spPr>
        <p:txBody>
          <a:bodyPr wrap="square" rtlCol="0">
            <a:spAutoFit/>
          </a:bodyPr>
          <a:lstStyle/>
          <a:p>
            <a:pPr algn="just">
              <a:lnSpc>
                <a:spcPct val="200000"/>
              </a:lnSpc>
            </a:pPr>
            <a:r>
              <a:rPr lang="pt-BR" dirty="0">
                <a:solidFill>
                  <a:srgbClr val="FF0000"/>
                </a:solidFill>
              </a:rPr>
              <a:t>Restrições: </a:t>
            </a:r>
            <a:r>
              <a:rPr lang="pt-BR" dirty="0"/>
              <a:t>(Lavorato </a:t>
            </a:r>
            <a:r>
              <a:rPr lang="pt-BR" i="1" dirty="0"/>
              <a:t>et al</a:t>
            </a:r>
            <a:r>
              <a:rPr lang="pt-BR" dirty="0"/>
              <a:t>., 2012)</a:t>
            </a:r>
            <a:endParaRPr lang="pt-BR" u="sng" dirty="0"/>
          </a:p>
        </p:txBody>
      </p:sp>
      <mc:AlternateContent xmlns:mc="http://schemas.openxmlformats.org/markup-compatibility/2006" xmlns:a14="http://schemas.microsoft.com/office/drawing/2010/main">
        <mc:Choice Requires="a14">
          <p:sp>
            <p:nvSpPr>
              <p:cNvPr id="4" name="Retângulo 3"/>
              <p:cNvSpPr/>
              <p:nvPr/>
            </p:nvSpPr>
            <p:spPr>
              <a:xfrm>
                <a:off x="508563" y="1407947"/>
                <a:ext cx="5407211" cy="79977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a:rPr>
                            <m:t>𝑃𝑠</m:t>
                          </m:r>
                        </m:e>
                        <m:sub>
                          <m:r>
                            <a:rPr lang="pt-BR" i="1">
                              <a:latin typeface="Cambria Math"/>
                            </a:rPr>
                            <m:t>𝑘</m:t>
                          </m:r>
                        </m:sub>
                      </m:sSub>
                      <m:r>
                        <a:rPr lang="pt-BR" i="1">
                          <a:latin typeface="Cambria Math"/>
                        </a:rPr>
                        <m:t>−</m:t>
                      </m:r>
                      <m:sSub>
                        <m:sSubPr>
                          <m:ctrlPr>
                            <a:rPr lang="pt-BR" i="1">
                              <a:latin typeface="Cambria Math" panose="02040503050406030204" pitchFamily="18" charset="0"/>
                            </a:rPr>
                          </m:ctrlPr>
                        </m:sSubPr>
                        <m:e>
                          <m:r>
                            <a:rPr lang="pt-BR" i="1">
                              <a:latin typeface="Cambria Math"/>
                            </a:rPr>
                            <m:t>𝑃𝑑</m:t>
                          </m:r>
                        </m:e>
                        <m:sub>
                          <m:r>
                            <a:rPr lang="pt-BR" i="1">
                              <a:latin typeface="Cambria Math"/>
                            </a:rPr>
                            <m:t>𝑘</m:t>
                          </m:r>
                        </m:sub>
                      </m:sSub>
                      <m:r>
                        <a:rPr lang="pt-BR" i="1">
                          <a:latin typeface="Cambria Math"/>
                        </a:rPr>
                        <m:t>−</m:t>
                      </m:r>
                      <m:nary>
                        <m:naryPr>
                          <m:chr m:val="∑"/>
                          <m:limLoc m:val="undOvr"/>
                          <m:supHide m:val="on"/>
                          <m:ctrlPr>
                            <a:rPr lang="pt-BR" i="1">
                              <a:latin typeface="Cambria Math" panose="02040503050406030204" pitchFamily="18" charset="0"/>
                            </a:rPr>
                          </m:ctrlPr>
                        </m:naryPr>
                        <m:sub>
                          <m:r>
                            <a:rPr lang="pt-BR" i="1">
                              <a:latin typeface="Cambria Math"/>
                            </a:rPr>
                            <m:t>𝑗</m:t>
                          </m:r>
                          <m:r>
                            <a:rPr lang="pt-BR" i="1">
                              <a:latin typeface="Cambria Math"/>
                            </a:rPr>
                            <m:t>∈</m:t>
                          </m:r>
                          <m:r>
                            <a:rPr lang="pt-BR" i="1">
                              <a:latin typeface="Cambria Math"/>
                            </a:rPr>
                            <m:t>𝐵</m:t>
                          </m:r>
                        </m:sub>
                        <m:sup/>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a:rPr>
                                    <m:t>𝑥</m:t>
                                  </m:r>
                                </m:e>
                                <m:sub>
                                  <m:r>
                                    <a:rPr lang="pt-BR" i="1">
                                      <a:latin typeface="Cambria Math"/>
                                    </a:rPr>
                                    <m:t>𝑘𝑗</m:t>
                                  </m:r>
                                </m:sub>
                              </m:sSub>
                              <m:r>
                                <a:rPr lang="pt-BR" i="1">
                                  <a:latin typeface="Cambria Math"/>
                                </a:rPr>
                                <m:t>𝑃</m:t>
                              </m:r>
                            </m:e>
                            <m:sub>
                              <m:r>
                                <a:rPr lang="pt-BR" i="1">
                                  <a:latin typeface="Cambria Math"/>
                                </a:rPr>
                                <m:t>𝑘𝑗</m:t>
                              </m:r>
                            </m:sub>
                          </m:sSub>
                        </m:e>
                      </m:nary>
                      <m:r>
                        <a:rPr lang="pt-BR" i="1">
                          <a:latin typeface="Cambria Math"/>
                        </a:rPr>
                        <m:t>=0</m:t>
                      </m:r>
                      <m:r>
                        <a:rPr lang="en-US" b="0" i="1" smtClean="0">
                          <a:latin typeface="Cambria Math"/>
                        </a:rPr>
                        <m:t> </m:t>
                      </m:r>
                      <m:r>
                        <a:rPr lang="pt-BR" i="1">
                          <a:latin typeface="Cambria Math"/>
                        </a:rPr>
                        <m:t>  </m:t>
                      </m:r>
                      <m:r>
                        <a:rPr lang="en-US" b="0" i="1" smtClean="0">
                          <a:latin typeface="Cambria Math"/>
                        </a:rPr>
                        <m:t>,  </m:t>
                      </m:r>
                      <m:r>
                        <a:rPr lang="pt-BR" i="1">
                          <a:latin typeface="Cambria Math"/>
                        </a:rPr>
                        <m:t>∀</m:t>
                      </m:r>
                      <m:r>
                        <a:rPr lang="pt-BR" i="1">
                          <a:latin typeface="Cambria Math"/>
                        </a:rPr>
                        <m:t>𝑘</m:t>
                      </m:r>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𝐵</m:t>
                          </m:r>
                        </m:sub>
                      </m:sSub>
                    </m:oMath>
                  </m:oMathPara>
                </a14:m>
                <a:endParaRPr lang="pt-BR" dirty="0"/>
              </a:p>
            </p:txBody>
          </p:sp>
        </mc:Choice>
        <mc:Fallback xmlns="">
          <p:sp>
            <p:nvSpPr>
              <p:cNvPr id="4" name="Retângulo 3"/>
              <p:cNvSpPr>
                <a:spLocks noRot="1" noChangeAspect="1" noMove="1" noResize="1" noEditPoints="1" noAdjustHandles="1" noChangeArrowheads="1" noChangeShapeType="1" noTextEdit="1"/>
              </p:cNvSpPr>
              <p:nvPr/>
            </p:nvSpPr>
            <p:spPr>
              <a:xfrm>
                <a:off x="508563" y="1407947"/>
                <a:ext cx="5407211" cy="799771"/>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tângulo 2"/>
              <p:cNvSpPr/>
              <p:nvPr/>
            </p:nvSpPr>
            <p:spPr>
              <a:xfrm>
                <a:off x="508563" y="2337427"/>
                <a:ext cx="7632848" cy="79977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a:rPr>
                            <m:t>𝑄𝑠</m:t>
                          </m:r>
                        </m:e>
                        <m:sub>
                          <m:r>
                            <a:rPr lang="pt-BR" i="1">
                              <a:latin typeface="Cambria Math"/>
                            </a:rPr>
                            <m:t>𝑘</m:t>
                          </m:r>
                        </m:sub>
                      </m:sSub>
                      <m:r>
                        <a:rPr lang="pt-BR" i="1">
                          <a:latin typeface="Cambria Math"/>
                        </a:rPr>
                        <m:t>−</m:t>
                      </m:r>
                      <m:sSub>
                        <m:sSubPr>
                          <m:ctrlPr>
                            <a:rPr lang="pt-BR" i="1">
                              <a:latin typeface="Cambria Math" panose="02040503050406030204" pitchFamily="18" charset="0"/>
                            </a:rPr>
                          </m:ctrlPr>
                        </m:sSubPr>
                        <m:e>
                          <m:r>
                            <a:rPr lang="pt-BR" i="1">
                              <a:latin typeface="Cambria Math"/>
                            </a:rPr>
                            <m:t>𝑄𝑑</m:t>
                          </m:r>
                        </m:e>
                        <m:sub>
                          <m:r>
                            <a:rPr lang="pt-BR" i="1">
                              <a:latin typeface="Cambria Math"/>
                            </a:rPr>
                            <m:t>𝑘</m:t>
                          </m:r>
                        </m:sub>
                      </m:sSub>
                      <m:r>
                        <a:rPr lang="pt-BR" i="1">
                          <a:latin typeface="Cambria Math"/>
                        </a:rPr>
                        <m:t>−</m:t>
                      </m:r>
                      <m:nary>
                        <m:naryPr>
                          <m:chr m:val="∑"/>
                          <m:limLoc m:val="undOvr"/>
                          <m:supHide m:val="on"/>
                          <m:ctrlPr>
                            <a:rPr lang="pt-BR" i="1">
                              <a:latin typeface="Cambria Math" panose="02040503050406030204" pitchFamily="18" charset="0"/>
                            </a:rPr>
                          </m:ctrlPr>
                        </m:naryPr>
                        <m:sub>
                          <m:r>
                            <a:rPr lang="pt-BR" i="1">
                              <a:latin typeface="Cambria Math"/>
                            </a:rPr>
                            <m:t>𝑗</m:t>
                          </m:r>
                          <m:r>
                            <a:rPr lang="pt-BR" i="1">
                              <a:latin typeface="Cambria Math"/>
                            </a:rPr>
                            <m:t>∈</m:t>
                          </m:r>
                          <m:r>
                            <a:rPr lang="pt-BR" i="1">
                              <a:latin typeface="Cambria Math"/>
                            </a:rPr>
                            <m:t>𝐵</m:t>
                          </m:r>
                        </m:sub>
                        <m:sup/>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a:rPr>
                                    <m:t>𝑥</m:t>
                                  </m:r>
                                </m:e>
                                <m:sub>
                                  <m:r>
                                    <a:rPr lang="pt-BR" i="1">
                                      <a:latin typeface="Cambria Math"/>
                                    </a:rPr>
                                    <m:t>𝑘𝑗</m:t>
                                  </m:r>
                                </m:sub>
                              </m:sSub>
                              <m:r>
                                <a:rPr lang="pt-BR" i="1">
                                  <a:latin typeface="Cambria Math"/>
                                </a:rPr>
                                <m:t>𝑄</m:t>
                              </m:r>
                            </m:e>
                            <m:sub>
                              <m:r>
                                <a:rPr lang="pt-BR" i="1">
                                  <a:latin typeface="Cambria Math"/>
                                </a:rPr>
                                <m:t>𝑘𝑗</m:t>
                              </m:r>
                            </m:sub>
                          </m:sSub>
                        </m:e>
                      </m:nary>
                      <m:r>
                        <a:rPr lang="pt-BR" i="1">
                          <a:latin typeface="Cambria Math"/>
                        </a:rPr>
                        <m:t>=0  </m:t>
                      </m:r>
                      <m:r>
                        <a:rPr lang="en-US" b="0" i="1" smtClean="0">
                          <a:latin typeface="Cambria Math"/>
                        </a:rPr>
                        <m:t>,  </m:t>
                      </m:r>
                      <m:r>
                        <a:rPr lang="pt-BR" i="1">
                          <a:latin typeface="Cambria Math"/>
                        </a:rPr>
                        <m:t>∀</m:t>
                      </m:r>
                      <m:r>
                        <a:rPr lang="pt-BR" i="1">
                          <a:latin typeface="Cambria Math"/>
                        </a:rPr>
                        <m:t>𝑘</m:t>
                      </m:r>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𝐵</m:t>
                          </m:r>
                        </m:sub>
                      </m:sSub>
                    </m:oMath>
                  </m:oMathPara>
                </a14:m>
                <a:endParaRPr lang="pt-BR" dirty="0"/>
              </a:p>
            </p:txBody>
          </p:sp>
        </mc:Choice>
        <mc:Fallback xmlns="">
          <p:sp>
            <p:nvSpPr>
              <p:cNvPr id="3" name="Retângulo 2"/>
              <p:cNvSpPr>
                <a:spLocks noRot="1" noChangeAspect="1" noMove="1" noResize="1" noEditPoints="1" noAdjustHandles="1" noChangeArrowheads="1" noChangeShapeType="1" noTextEdit="1"/>
              </p:cNvSpPr>
              <p:nvPr/>
            </p:nvSpPr>
            <p:spPr>
              <a:xfrm>
                <a:off x="508563" y="2337427"/>
                <a:ext cx="7632848" cy="79977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tângulo 7"/>
              <p:cNvSpPr/>
              <p:nvPr/>
            </p:nvSpPr>
            <p:spPr>
              <a:xfrm>
                <a:off x="508563" y="3266907"/>
                <a:ext cx="3796232" cy="39158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a:rPr>
                            <m:t>𝑉</m:t>
                          </m:r>
                        </m:e>
                        <m:sub>
                          <m:r>
                            <a:rPr lang="pt-BR" i="1">
                              <a:latin typeface="Cambria Math"/>
                            </a:rPr>
                            <m:t>𝑘</m:t>
                          </m:r>
                        </m:sub>
                        <m:sup>
                          <m:r>
                            <a:rPr lang="pt-BR" i="1">
                              <a:latin typeface="Cambria Math"/>
                            </a:rPr>
                            <m:t>𝑚𝑖𝑛</m:t>
                          </m:r>
                        </m:sup>
                      </m:sSubSup>
                      <m:r>
                        <a:rPr lang="pt-BR" i="1">
                          <a:latin typeface="Cambria Math"/>
                        </a:rPr>
                        <m:t>≤</m:t>
                      </m:r>
                      <m:sSub>
                        <m:sSubPr>
                          <m:ctrlPr>
                            <a:rPr lang="pt-BR" i="1">
                              <a:latin typeface="Cambria Math" panose="02040503050406030204" pitchFamily="18" charset="0"/>
                            </a:rPr>
                          </m:ctrlPr>
                        </m:sSubPr>
                        <m:e>
                          <m:r>
                            <a:rPr lang="pt-BR" i="1">
                              <a:latin typeface="Cambria Math"/>
                            </a:rPr>
                            <m:t>𝑉</m:t>
                          </m:r>
                        </m:e>
                        <m:sub>
                          <m:r>
                            <a:rPr lang="pt-BR" i="1">
                              <a:latin typeface="Cambria Math"/>
                            </a:rPr>
                            <m:t>𝑘</m:t>
                          </m:r>
                        </m:sub>
                      </m:sSub>
                      <m:r>
                        <a:rPr lang="pt-BR" i="1">
                          <a:latin typeface="Cambria Math"/>
                        </a:rPr>
                        <m:t>≤</m:t>
                      </m:r>
                      <m:sSubSup>
                        <m:sSubSupPr>
                          <m:ctrlPr>
                            <a:rPr lang="pt-BR" i="1">
                              <a:latin typeface="Cambria Math" panose="02040503050406030204" pitchFamily="18" charset="0"/>
                            </a:rPr>
                          </m:ctrlPr>
                        </m:sSubSupPr>
                        <m:e>
                          <m:r>
                            <a:rPr lang="pt-BR" i="1">
                              <a:latin typeface="Cambria Math"/>
                            </a:rPr>
                            <m:t>𝑉</m:t>
                          </m:r>
                        </m:e>
                        <m:sub>
                          <m:r>
                            <a:rPr lang="pt-BR" i="1">
                              <a:latin typeface="Cambria Math"/>
                            </a:rPr>
                            <m:t>𝑘</m:t>
                          </m:r>
                        </m:sub>
                        <m:sup>
                          <m:r>
                            <a:rPr lang="pt-BR" i="1">
                              <a:latin typeface="Cambria Math"/>
                            </a:rPr>
                            <m:t>𝑚𝑎𝑥</m:t>
                          </m:r>
                        </m:sup>
                      </m:sSubSup>
                      <m:r>
                        <a:rPr lang="pt-BR" i="1">
                          <a:latin typeface="Cambria Math"/>
                        </a:rPr>
                        <m:t>   ,      ∀</m:t>
                      </m:r>
                      <m:r>
                        <a:rPr lang="pt-BR" b="0" i="1" smtClean="0">
                          <a:latin typeface="Cambria Math" panose="02040503050406030204" pitchFamily="18" charset="0"/>
                        </a:rPr>
                        <m:t>𝑘</m:t>
                      </m:r>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𝐵</m:t>
                          </m:r>
                        </m:sub>
                      </m:sSub>
                    </m:oMath>
                  </m:oMathPara>
                </a14:m>
                <a:endParaRPr lang="pt-BR" dirty="0"/>
              </a:p>
            </p:txBody>
          </p:sp>
        </mc:Choice>
        <mc:Fallback xmlns="">
          <p:sp>
            <p:nvSpPr>
              <p:cNvPr id="8" name="Retângulo 7"/>
              <p:cNvSpPr>
                <a:spLocks noRot="1" noChangeAspect="1" noMove="1" noResize="1" noEditPoints="1" noAdjustHandles="1" noChangeArrowheads="1" noChangeShapeType="1" noTextEdit="1"/>
              </p:cNvSpPr>
              <p:nvPr/>
            </p:nvSpPr>
            <p:spPr>
              <a:xfrm>
                <a:off x="508563" y="3266907"/>
                <a:ext cx="3796232" cy="391582"/>
              </a:xfrm>
              <a:prstGeom prst="rect">
                <a:avLst/>
              </a:prstGeom>
              <a:blipFill>
                <a:blip r:embed="rId4"/>
                <a:stretch>
                  <a:fillRect b="-15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tângulo 8"/>
              <p:cNvSpPr/>
              <p:nvPr/>
            </p:nvSpPr>
            <p:spPr>
              <a:xfrm>
                <a:off x="508563" y="3788198"/>
                <a:ext cx="2894959" cy="3703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𝑖</m:t>
                          </m:r>
                        </m:sub>
                      </m:sSub>
                      <m:r>
                        <a:rPr lang="pt-BR" i="1">
                          <a:latin typeface="Cambria Math"/>
                        </a:rPr>
                        <m:t>≤</m:t>
                      </m:r>
                      <m:sSubSup>
                        <m:sSubSupPr>
                          <m:ctrlPr>
                            <a:rPr lang="pt-BR" i="1">
                              <a:latin typeface="Cambria Math" panose="02040503050406030204" pitchFamily="18" charset="0"/>
                            </a:rPr>
                          </m:ctrlPr>
                        </m:sSubSupPr>
                        <m:e>
                          <m:r>
                            <a:rPr lang="pt-BR" i="1">
                              <a:latin typeface="Cambria Math"/>
                            </a:rPr>
                            <m:t>𝐼</m:t>
                          </m:r>
                        </m:e>
                        <m:sub>
                          <m:r>
                            <a:rPr lang="pt-BR" i="1">
                              <a:latin typeface="Cambria Math"/>
                            </a:rPr>
                            <m:t>𝑖</m:t>
                          </m:r>
                        </m:sub>
                        <m:sup>
                          <m:r>
                            <a:rPr lang="pt-BR" i="1">
                              <a:latin typeface="Cambria Math"/>
                            </a:rPr>
                            <m:t>𝑚𝑎𝑥</m:t>
                          </m:r>
                        </m:sup>
                      </m:sSubSup>
                      <m:r>
                        <a:rPr lang="pt-BR" i="1">
                          <a:latin typeface="Cambria Math"/>
                        </a:rPr>
                        <m:t>       ,     ∀</m:t>
                      </m:r>
                      <m:r>
                        <a:rPr lang="pt-BR" i="1">
                          <a:latin typeface="Cambria Math"/>
                        </a:rPr>
                        <m:t>𝑖</m:t>
                      </m:r>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𝑙</m:t>
                          </m:r>
                        </m:sub>
                      </m:sSub>
                    </m:oMath>
                  </m:oMathPara>
                </a14:m>
                <a:endParaRPr lang="pt-BR" dirty="0"/>
              </a:p>
            </p:txBody>
          </p:sp>
        </mc:Choice>
        <mc:Fallback xmlns="">
          <p:sp>
            <p:nvSpPr>
              <p:cNvPr id="9" name="Retângulo 8"/>
              <p:cNvSpPr>
                <a:spLocks noRot="1" noChangeAspect="1" noMove="1" noResize="1" noEditPoints="1" noAdjustHandles="1" noChangeArrowheads="1" noChangeShapeType="1" noTextEdit="1"/>
              </p:cNvSpPr>
              <p:nvPr/>
            </p:nvSpPr>
            <p:spPr>
              <a:xfrm>
                <a:off x="508563" y="3788198"/>
                <a:ext cx="2894959" cy="370358"/>
              </a:xfrm>
              <a:prstGeom prst="rect">
                <a:avLst/>
              </a:prstGeom>
              <a:blipFill>
                <a:blip r:embed="rId5"/>
                <a:stretch>
                  <a:fillRect b="-3279"/>
                </a:stretch>
              </a:blipFill>
            </p:spPr>
            <p:txBody>
              <a:bodyPr/>
              <a:lstStyle/>
              <a:p>
                <a:r>
                  <a:rPr lang="pt-BR">
                    <a:noFill/>
                  </a:rPr>
                  <a:t> </a:t>
                </a:r>
              </a:p>
            </p:txBody>
          </p:sp>
        </mc:Fallback>
      </mc:AlternateContent>
      <p:sp>
        <p:nvSpPr>
          <p:cNvPr id="14" name="CaixaDeTexto 13"/>
          <p:cNvSpPr txBox="1"/>
          <p:nvPr/>
        </p:nvSpPr>
        <p:spPr>
          <a:xfrm>
            <a:off x="4768266" y="1613783"/>
            <a:ext cx="4131879" cy="338554"/>
          </a:xfrm>
          <a:prstGeom prst="rect">
            <a:avLst/>
          </a:prstGeom>
          <a:noFill/>
        </p:spPr>
        <p:txBody>
          <a:bodyPr wrap="square" rtlCol="0">
            <a:spAutoFit/>
          </a:bodyPr>
          <a:lstStyle/>
          <a:p>
            <a:r>
              <a:rPr lang="pt-BR" sz="1600" dirty="0">
                <a:solidFill>
                  <a:srgbClr val="0070C0"/>
                </a:solidFill>
              </a:rPr>
              <a:t>(Balanço de potência ativa) </a:t>
            </a:r>
            <a:endParaRPr lang="pt-BR" sz="2000" dirty="0">
              <a:solidFill>
                <a:srgbClr val="0070C0"/>
              </a:solidFill>
            </a:endParaRPr>
          </a:p>
        </p:txBody>
      </p:sp>
      <p:sp>
        <p:nvSpPr>
          <p:cNvPr id="16" name="CaixaDeTexto 15"/>
          <p:cNvSpPr txBox="1"/>
          <p:nvPr/>
        </p:nvSpPr>
        <p:spPr>
          <a:xfrm>
            <a:off x="4893546" y="2497460"/>
            <a:ext cx="4131879" cy="338554"/>
          </a:xfrm>
          <a:prstGeom prst="rect">
            <a:avLst/>
          </a:prstGeom>
          <a:noFill/>
        </p:spPr>
        <p:txBody>
          <a:bodyPr wrap="square" rtlCol="0">
            <a:spAutoFit/>
          </a:bodyPr>
          <a:lstStyle/>
          <a:p>
            <a:r>
              <a:rPr lang="pt-BR" sz="1600" dirty="0">
                <a:solidFill>
                  <a:srgbClr val="0070C0"/>
                </a:solidFill>
              </a:rPr>
              <a:t>(Balanço de potência reativa) </a:t>
            </a:r>
            <a:endParaRPr lang="pt-BR" sz="2000" dirty="0">
              <a:solidFill>
                <a:srgbClr val="0070C0"/>
              </a:solidFill>
            </a:endParaRPr>
          </a:p>
        </p:txBody>
      </p:sp>
      <p:sp>
        <p:nvSpPr>
          <p:cNvPr id="17" name="CaixaDeTexto 16"/>
          <p:cNvSpPr txBox="1"/>
          <p:nvPr/>
        </p:nvSpPr>
        <p:spPr>
          <a:xfrm>
            <a:off x="4256545" y="3341811"/>
            <a:ext cx="4354055" cy="369332"/>
          </a:xfrm>
          <a:prstGeom prst="rect">
            <a:avLst/>
          </a:prstGeom>
          <a:noFill/>
        </p:spPr>
        <p:txBody>
          <a:bodyPr wrap="square" rtlCol="0">
            <a:spAutoFit/>
          </a:bodyPr>
          <a:lstStyle/>
          <a:p>
            <a:r>
              <a:rPr lang="pt-BR" sz="1600" dirty="0">
                <a:solidFill>
                  <a:srgbClr val="0070C0"/>
                </a:solidFill>
              </a:rPr>
              <a:t>(Limites </a:t>
            </a:r>
            <a:r>
              <a:rPr lang="pt-BR" dirty="0">
                <a:solidFill>
                  <a:srgbClr val="0070C0"/>
                </a:solidFill>
              </a:rPr>
              <a:t>mínimo</a:t>
            </a:r>
            <a:r>
              <a:rPr lang="pt-BR" sz="1600" dirty="0">
                <a:solidFill>
                  <a:srgbClr val="0070C0"/>
                </a:solidFill>
              </a:rPr>
              <a:t> e máximo de tensões nas barras) </a:t>
            </a:r>
            <a:endParaRPr lang="pt-BR" sz="2000" dirty="0">
              <a:solidFill>
                <a:srgbClr val="0070C0"/>
              </a:solidFill>
            </a:endParaRPr>
          </a:p>
        </p:txBody>
      </p:sp>
      <p:sp>
        <p:nvSpPr>
          <p:cNvPr id="18" name="CaixaDeTexto 17"/>
          <p:cNvSpPr txBox="1"/>
          <p:nvPr/>
        </p:nvSpPr>
        <p:spPr>
          <a:xfrm>
            <a:off x="4256545" y="3864757"/>
            <a:ext cx="4131879" cy="338554"/>
          </a:xfrm>
          <a:prstGeom prst="rect">
            <a:avLst/>
          </a:prstGeom>
          <a:noFill/>
        </p:spPr>
        <p:txBody>
          <a:bodyPr wrap="square" rtlCol="0">
            <a:spAutoFit/>
          </a:bodyPr>
          <a:lstStyle/>
          <a:p>
            <a:r>
              <a:rPr lang="pt-BR" sz="1600" dirty="0">
                <a:solidFill>
                  <a:srgbClr val="0070C0"/>
                </a:solidFill>
              </a:rPr>
              <a:t>(Ampacidade dos ramos) </a:t>
            </a:r>
            <a:endParaRPr lang="pt-BR" sz="2000" dirty="0">
              <a:solidFill>
                <a:srgbClr val="0070C0"/>
              </a:solidFill>
            </a:endParaRPr>
          </a:p>
        </p:txBody>
      </p:sp>
      <p:sp>
        <p:nvSpPr>
          <p:cNvPr id="19" name="CaixaDeTexto 18"/>
          <p:cNvSpPr txBox="1"/>
          <p:nvPr/>
        </p:nvSpPr>
        <p:spPr>
          <a:xfrm>
            <a:off x="4248662" y="4513684"/>
            <a:ext cx="4131879" cy="338554"/>
          </a:xfrm>
          <a:prstGeom prst="rect">
            <a:avLst/>
          </a:prstGeom>
          <a:noFill/>
        </p:spPr>
        <p:txBody>
          <a:bodyPr wrap="square" rtlCol="0">
            <a:spAutoFit/>
          </a:bodyPr>
          <a:lstStyle/>
          <a:p>
            <a:r>
              <a:rPr lang="pt-BR" sz="1600" dirty="0">
                <a:solidFill>
                  <a:srgbClr val="0070C0"/>
                </a:solidFill>
              </a:rPr>
              <a:t>(Condição necessária para a radialidade) </a:t>
            </a:r>
            <a:endParaRPr lang="pt-BR" sz="2000" dirty="0">
              <a:solidFill>
                <a:srgbClr val="0070C0"/>
              </a:solidFill>
            </a:endParaRPr>
          </a:p>
        </p:txBody>
      </p:sp>
      <mc:AlternateContent xmlns:mc="http://schemas.openxmlformats.org/markup-compatibility/2006" xmlns:a14="http://schemas.microsoft.com/office/drawing/2010/main">
        <mc:Choice Requires="a14">
          <p:sp>
            <p:nvSpPr>
              <p:cNvPr id="13" name="Retângulo 12"/>
              <p:cNvSpPr/>
              <p:nvPr/>
            </p:nvSpPr>
            <p:spPr>
              <a:xfrm>
                <a:off x="508563" y="4288265"/>
                <a:ext cx="3733201" cy="7997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pt-BR" i="1" smtClean="0">
                              <a:latin typeface="Cambria Math" panose="02040503050406030204" pitchFamily="18" charset="0"/>
                            </a:rPr>
                          </m:ctrlPr>
                        </m:naryPr>
                        <m:sub>
                          <m:d>
                            <m:dPr>
                              <m:ctrlPr>
                                <a:rPr lang="pt-BR" i="1">
                                  <a:latin typeface="Cambria Math" panose="02040503050406030204" pitchFamily="18" charset="0"/>
                                </a:rPr>
                              </m:ctrlPr>
                            </m:dPr>
                            <m:e>
                              <m:r>
                                <a:rPr lang="pt-BR" i="1">
                                  <a:latin typeface="Cambria Math"/>
                                </a:rPr>
                                <m:t>𝑘𝑗</m:t>
                              </m:r>
                            </m:e>
                          </m:d>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𝑙</m:t>
                              </m:r>
                            </m:sub>
                          </m:sSub>
                        </m:sub>
                        <m:sup/>
                        <m:e>
                          <m:sSub>
                            <m:sSubPr>
                              <m:ctrlPr>
                                <a:rPr lang="pt-BR" i="1">
                                  <a:latin typeface="Cambria Math" panose="02040503050406030204" pitchFamily="18" charset="0"/>
                                </a:rPr>
                              </m:ctrlPr>
                            </m:sSubPr>
                            <m:e>
                              <m:r>
                                <a:rPr lang="pt-BR" i="1">
                                  <a:latin typeface="Cambria Math"/>
                                </a:rPr>
                                <m:t>𝑥</m:t>
                              </m:r>
                            </m:e>
                            <m:sub>
                              <m:r>
                                <a:rPr lang="pt-BR" i="1">
                                  <a:latin typeface="Cambria Math"/>
                                </a:rPr>
                                <m:t>𝑘𝑗</m:t>
                              </m:r>
                            </m:sub>
                          </m:sSub>
                        </m:e>
                      </m:nary>
                      <m:r>
                        <a:rPr lang="pt-BR" i="1">
                          <a:latin typeface="Cambria Math"/>
                        </a:rPr>
                        <m:t>=</m:t>
                      </m:r>
                      <m:sSub>
                        <m:sSubPr>
                          <m:ctrlPr>
                            <a:rPr lang="pt-BR" i="1">
                              <a:latin typeface="Cambria Math" panose="02040503050406030204" pitchFamily="18" charset="0"/>
                            </a:rPr>
                          </m:ctrlPr>
                        </m:sSubPr>
                        <m:e>
                          <m:r>
                            <a:rPr lang="pt-BR" i="1">
                              <a:latin typeface="Cambria Math"/>
                            </a:rPr>
                            <m:t>𝑁</m:t>
                          </m:r>
                        </m:e>
                        <m:sub>
                          <m:r>
                            <a:rPr lang="pt-BR" i="1">
                              <a:latin typeface="Cambria Math"/>
                            </a:rPr>
                            <m:t>𝐵</m:t>
                          </m:r>
                        </m:sub>
                      </m:sSub>
                      <m:r>
                        <a:rPr lang="pt-BR" b="0" i="1" smtClean="0">
                          <a:latin typeface="Cambria Math"/>
                        </a:rPr>
                        <m:t>−1</m:t>
                      </m:r>
                      <m:r>
                        <a:rPr lang="pt-BR" i="1">
                          <a:latin typeface="Cambria Math"/>
                        </a:rPr>
                        <m:t> </m:t>
                      </m:r>
                      <m:r>
                        <a:rPr lang="en-US" b="0" i="1" smtClean="0">
                          <a:latin typeface="Cambria Math"/>
                        </a:rPr>
                        <m:t>,  </m:t>
                      </m:r>
                      <m:r>
                        <a:rPr lang="pt-BR" i="1">
                          <a:latin typeface="Cambria Math"/>
                        </a:rPr>
                        <m:t>∀</m:t>
                      </m:r>
                      <m:r>
                        <a:rPr lang="pt-BR" i="1">
                          <a:latin typeface="Cambria Math"/>
                        </a:rPr>
                        <m:t>𝑘</m:t>
                      </m:r>
                      <m:r>
                        <a:rPr lang="pt-BR" i="1">
                          <a:latin typeface="Cambria Math"/>
                        </a:rPr>
                        <m:t>,</m:t>
                      </m:r>
                      <m:r>
                        <a:rPr lang="pt-BR" i="1">
                          <a:latin typeface="Cambria Math"/>
                        </a:rPr>
                        <m:t>𝑗</m:t>
                      </m:r>
                      <m:r>
                        <a:rPr lang="pt-BR" i="1">
                          <a:latin typeface="Cambria Math"/>
                        </a:rPr>
                        <m:t> ∈</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𝑙</m:t>
                          </m:r>
                        </m:sub>
                      </m:sSub>
                    </m:oMath>
                  </m:oMathPara>
                </a14:m>
                <a:endParaRPr lang="pt-BR" dirty="0"/>
              </a:p>
            </p:txBody>
          </p:sp>
        </mc:Choice>
        <mc:Fallback xmlns="">
          <p:sp>
            <p:nvSpPr>
              <p:cNvPr id="13" name="Retângulo 12"/>
              <p:cNvSpPr>
                <a:spLocks noRot="1" noChangeAspect="1" noMove="1" noResize="1" noEditPoints="1" noAdjustHandles="1" noChangeArrowheads="1" noChangeShapeType="1" noTextEdit="1"/>
              </p:cNvSpPr>
              <p:nvPr/>
            </p:nvSpPr>
            <p:spPr>
              <a:xfrm>
                <a:off x="508563" y="4288265"/>
                <a:ext cx="3733201" cy="79970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79181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8" grpId="0"/>
      <p:bldP spid="9" grpId="0"/>
      <p:bldP spid="14" grpId="0"/>
      <p:bldP spid="16" grpId="0"/>
      <p:bldP spid="17" grpId="0"/>
      <p:bldP spid="18" grpId="0"/>
      <p:bldP spid="19"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8" name="Date Placeholder 7"/>
          <p:cNvSpPr>
            <a:spLocks noGrp="1"/>
          </p:cNvSpPr>
          <p:nvPr>
            <p:ph type="dt" sz="half" idx="2"/>
          </p:nvPr>
        </p:nvSpPr>
        <p:spPr/>
        <p:txBody>
          <a:bodyPr/>
          <a:lstStyle/>
          <a:p>
            <a:pPr algn="r"/>
            <a:fld id="{21978279-98AC-45E9-A1EB-3ECD0449A07D}"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OpenDSS</a:t>
            </a:r>
          </a:p>
        </p:txBody>
      </p:sp>
      <mc:AlternateContent xmlns:mc="http://schemas.openxmlformats.org/markup-compatibility/2006" xmlns:a14="http://schemas.microsoft.com/office/drawing/2010/main">
        <mc:Choice Requires="a14">
          <p:sp>
            <p:nvSpPr>
              <p:cNvPr id="4" name="CaixaDeTexto 3"/>
              <p:cNvSpPr txBox="1"/>
              <p:nvPr/>
            </p:nvSpPr>
            <p:spPr>
              <a:xfrm>
                <a:off x="179512" y="843681"/>
                <a:ext cx="8431088" cy="4632294"/>
              </a:xfrm>
              <a:prstGeom prst="rect">
                <a:avLst/>
              </a:prstGeom>
              <a:noFill/>
            </p:spPr>
            <p:txBody>
              <a:bodyPr wrap="square" rtlCol="0">
                <a:spAutoFit/>
              </a:bodyPr>
              <a:lstStyle/>
              <a:p>
                <a:pPr algn="just">
                  <a:spcAft>
                    <a:spcPts val="600"/>
                  </a:spcAft>
                </a:pPr>
                <a:r>
                  <a:rPr lang="pt-BR" b="1" dirty="0">
                    <a:solidFill>
                      <a:srgbClr val="FF0000"/>
                    </a:solidFill>
                  </a:rPr>
                  <a:t>Função objetivo:</a:t>
                </a:r>
              </a:p>
              <a:p>
                <a:pPr algn="just">
                  <a:spcAft>
                    <a:spcPts val="600"/>
                  </a:spcAft>
                </a:pPr>
                <a:r>
                  <a:rPr lang="pt-BR" dirty="0"/>
                  <a:t>O valor de </a:t>
                </a:r>
                <a:r>
                  <a:rPr lang="pt-BR" dirty="0">
                    <a:solidFill>
                      <a:srgbClr val="FF0000"/>
                    </a:solidFill>
                  </a:rPr>
                  <a:t>perdas de energia diária </a:t>
                </a:r>
                <a:r>
                  <a:rPr lang="pt-BR" dirty="0"/>
                  <a:t>é expresso pela equação:</a:t>
                </a:r>
              </a:p>
              <a:p>
                <a:pPr algn="just"/>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pt-BR" i="1">
                              <a:latin typeface="Cambria Math"/>
                            </a:rPr>
                            <m:t>𝑃𝑇</m:t>
                          </m:r>
                        </m:e>
                        <m:sub>
                          <m:r>
                            <a:rPr lang="pt-BR" b="0" i="1" smtClean="0">
                              <a:latin typeface="Cambria Math" panose="02040503050406030204" pitchFamily="18" charset="0"/>
                            </a:rPr>
                            <m:t>𝑒</m:t>
                          </m:r>
                        </m:sub>
                      </m:sSub>
                      <m:d>
                        <m:dPr>
                          <m:ctrlPr>
                            <a:rPr lang="en-GB" i="1">
                              <a:latin typeface="Cambria Math" panose="02040503050406030204" pitchFamily="18" charset="0"/>
                            </a:rPr>
                          </m:ctrlPr>
                        </m:dPr>
                        <m:e>
                          <m:r>
                            <a:rPr lang="pt-BR" i="1">
                              <a:latin typeface="Cambria Math"/>
                            </a:rPr>
                            <m:t>𝑋</m:t>
                          </m:r>
                        </m:e>
                      </m:d>
                      <m:r>
                        <a:rPr lang="pt-BR" i="1">
                          <a:latin typeface="Cambria Math"/>
                        </a:rPr>
                        <m:t>=</m:t>
                      </m:r>
                      <m:nary>
                        <m:naryPr>
                          <m:chr m:val="∑"/>
                          <m:limLoc m:val="undOvr"/>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24</m:t>
                          </m:r>
                        </m:sup>
                        <m:e>
                          <m:r>
                            <a:rPr lang="pt-BR" i="1">
                              <a:latin typeface="Cambria Math" panose="02040503050406030204" pitchFamily="18" charset="0"/>
                              <a:ea typeface="Times New Roman" panose="02020603050405020304" pitchFamily="18" charset="0"/>
                              <a:cs typeface="Times New Roman" panose="02020603050405020304" pitchFamily="18" charset="0"/>
                            </a:rPr>
                            <m:t>𝑃𝑇</m:t>
                          </m:r>
                          <m:r>
                            <a:rPr lang="pt-BR" b="0" i="1" smtClean="0">
                              <a:latin typeface="Cambria Math" panose="02040503050406030204" pitchFamily="18" charset="0"/>
                              <a:ea typeface="Times New Roman" panose="02020603050405020304" pitchFamily="18" charset="0"/>
                              <a:cs typeface="Times New Roman" panose="02020603050405020304" pitchFamily="18" charset="0"/>
                            </a:rPr>
                            <m:t>(</m:t>
                          </m:r>
                          <m:r>
                            <a:rPr lang="pt-BR" i="1">
                              <a:latin typeface="Cambria Math" panose="02040503050406030204" pitchFamily="18" charset="0"/>
                            </a:rPr>
                            <m:t>𝑋</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oMath>
                  </m:oMathPara>
                </a14:m>
                <a:endParaRPr lang="pt-BR" dirty="0"/>
              </a:p>
              <a:p>
                <a:pPr marL="285750" indent="-285750">
                  <a:spcBef>
                    <a:spcPts val="600"/>
                  </a:spcBef>
                  <a:buFont typeface="Arial" panose="020B0604020202020204" pitchFamily="34" charset="0"/>
                  <a:buChar char="•"/>
                </a:pPr>
                <a:r>
                  <a:rPr lang="pt-BR" dirty="0"/>
                  <a:t>X vetor de estados representando a configuração do SDEE;</a:t>
                </a:r>
              </a:p>
              <a:p>
                <a:pPr marL="285750" indent="-285750">
                  <a:spcBef>
                    <a:spcPts val="600"/>
                  </a:spcBef>
                  <a:buFont typeface="Arial" panose="020B0604020202020204" pitchFamily="34" charset="0"/>
                  <a:buChar char="•"/>
                </a:pPr>
                <a14:m>
                  <m:oMath xmlns:m="http://schemas.openxmlformats.org/officeDocument/2006/math">
                    <m:r>
                      <a:rPr lang="pt-BR">
                        <a:latin typeface="Cambria Math" panose="02040503050406030204" pitchFamily="18" charset="0"/>
                      </a:rPr>
                      <m:t>𝑃𝑇</m:t>
                    </m:r>
                    <m:r>
                      <a:rPr lang="pt-BR">
                        <a:latin typeface="Cambria Math" panose="02040503050406030204" pitchFamily="18" charset="0"/>
                      </a:rPr>
                      <m:t>(</m:t>
                    </m:r>
                    <m:r>
                      <a:rPr lang="pt-BR">
                        <a:latin typeface="Cambria Math" panose="02040503050406030204" pitchFamily="18" charset="0"/>
                      </a:rPr>
                      <m:t>𝑋</m:t>
                    </m:r>
                    <m:r>
                      <a:rPr lang="pt-BR">
                        <a:latin typeface="Cambria Math" panose="02040503050406030204" pitchFamily="18" charset="0"/>
                      </a:rPr>
                      <m:t>,</m:t>
                    </m:r>
                    <m:r>
                      <a:rPr lang="pt-BR">
                        <a:latin typeface="Cambria Math" panose="02040503050406030204" pitchFamily="18" charset="0"/>
                      </a:rPr>
                      <m:t>𝑛</m:t>
                    </m:r>
                  </m:oMath>
                </a14:m>
                <a:r>
                  <a:rPr lang="pt-BR" dirty="0"/>
                  <a:t>) são as perdas de energia para uma configuração </a:t>
                </a:r>
                <a14:m>
                  <m:oMath xmlns:m="http://schemas.openxmlformats.org/officeDocument/2006/math">
                    <m:r>
                      <m:rPr>
                        <m:sty m:val="p"/>
                      </m:rPr>
                      <a:rPr lang="pt-BR">
                        <a:latin typeface="Cambria Math" panose="02040503050406030204" pitchFamily="18" charset="0"/>
                      </a:rPr>
                      <m:t>X</m:t>
                    </m:r>
                  </m:oMath>
                </a14:m>
                <a:r>
                  <a:rPr lang="pt-BR" dirty="0"/>
                  <a:t> do sistema, no patamar horário n, de um dia útil.</a:t>
                </a:r>
              </a:p>
              <a:p>
                <a:pPr>
                  <a:spcBef>
                    <a:spcPts val="600"/>
                  </a:spcBef>
                </a:pPr>
                <a14:m>
                  <m:oMathPara xmlns:m="http://schemas.openxmlformats.org/officeDocument/2006/math">
                    <m:oMathParaPr>
                      <m:jc m:val="centerGroup"/>
                    </m:oMathParaPr>
                    <m:oMath xmlns:m="http://schemas.openxmlformats.org/officeDocument/2006/math">
                      <m:r>
                        <a:rPr lang="pt-BR" b="0" i="1" smtClean="0">
                          <a:effectLst/>
                          <a:latin typeface="Cambria Math" panose="02040503050406030204" pitchFamily="18" charset="0"/>
                        </a:rPr>
                        <m:t>𝑃𝑇</m:t>
                      </m:r>
                      <m:d>
                        <m:dPr>
                          <m:ctrlPr>
                            <a:rPr lang="pt-BR" i="1">
                              <a:effectLst/>
                              <a:latin typeface="Cambria Math" panose="02040503050406030204" pitchFamily="18" charset="0"/>
                            </a:rPr>
                          </m:ctrlPr>
                        </m:d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supHide m:val="on"/>
                          <m:ctrlPr>
                            <a:rPr lang="pt-BR" i="1">
                              <a:effectLst/>
                              <a:latin typeface="Cambria Math" panose="02040503050406030204" pitchFamily="18" charset="0"/>
                            </a:rPr>
                          </m:ctrlPr>
                        </m:naryPr>
                        <m:sub>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𝑘𝑗</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𝜖</m:t>
                          </m:r>
                          <m:sSub>
                            <m:sSubPr>
                              <m:ctrlPr>
                                <a:rPr lang="pt-BR" i="1">
                                  <a:effectLst/>
                                  <a:latin typeface="Cambria Math" panose="02040503050406030204" pitchFamily="18" charset="0"/>
                                </a:rPr>
                              </m:ctrlPr>
                            </m:sSub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𝛺</m:t>
                              </m:r>
                            </m:e>
                            <m:sub>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sub>
                        <m:sup/>
                        <m:e>
                          <m:sSub>
                            <m:sSubPr>
                              <m:ctrlPr>
                                <a:rPr lang="pt-BR" i="1">
                                  <a:effectLst/>
                                  <a:latin typeface="Cambria Math" panose="02040503050406030204" pitchFamily="18" charset="0"/>
                                </a:rPr>
                              </m:ctrlPr>
                            </m:sSub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𝑘𝑗</m:t>
                              </m:r>
                            </m:sub>
                          </m:sSub>
                          <m:sSub>
                            <m:sSubPr>
                              <m:ctrlPr>
                                <a:rPr lang="pt-BR" i="1">
                                  <a:effectLst/>
                                  <a:latin typeface="Cambria Math" panose="02040503050406030204" pitchFamily="18" charset="0"/>
                                </a:rPr>
                              </m:ctrlPr>
                            </m:sSub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pt-B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𝑘𝑗</m:t>
                              </m:r>
                            </m:sub>
                          </m:sSub>
                          <m:d>
                            <m:dPr>
                              <m:ctrlPr>
                                <a:rPr lang="pt-BR" i="1">
                                  <a:effectLst/>
                                  <a:latin typeface="Cambria Math" panose="02040503050406030204" pitchFamily="18" charset="0"/>
                                </a:rPr>
                              </m:ctrlPr>
                            </m:d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e>
                      </m:nary>
                    </m:oMath>
                  </m:oMathPara>
                </a14:m>
                <a:endParaRPr lang="pt-BR" dirty="0"/>
              </a:p>
              <a:p>
                <a:pPr>
                  <a:spcBef>
                    <a:spcPts val="600"/>
                  </a:spcBef>
                </a:pPr>
                <a:endParaRPr lang="pt-BR" dirty="0"/>
              </a:p>
              <a:p>
                <a:pPr marL="285750" indent="-285750" algn="just">
                  <a:spcBef>
                    <a:spcPts val="600"/>
                  </a:spcBef>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Times New Roman" panose="02020603050405020304" pitchFamily="18" charset="0"/>
                            <a:cs typeface="Times New Roman" panose="02020603050405020304" pitchFamily="18" charset="0"/>
                          </a:rPr>
                          <m:t>𝑃</m:t>
                        </m:r>
                      </m:e>
                      <m:sub>
                        <m:r>
                          <a:rPr lang="pt-BR" i="1">
                            <a:latin typeface="Cambria Math" panose="02040503050406030204" pitchFamily="18" charset="0"/>
                            <a:ea typeface="Times New Roman" panose="02020603050405020304" pitchFamily="18" charset="0"/>
                            <a:cs typeface="Times New Roman" panose="02020603050405020304" pitchFamily="18" charset="0"/>
                          </a:rPr>
                          <m:t>𝑘𝑗</m:t>
                        </m:r>
                      </m:sub>
                    </m:sSub>
                    <m:d>
                      <m:dPr>
                        <m:ctrlPr>
                          <a:rPr lang="pt-BR" i="1">
                            <a:latin typeface="Cambria Math" panose="02040503050406030204" pitchFamily="18" charset="0"/>
                          </a:rPr>
                        </m:ctrlPr>
                      </m:dPr>
                      <m:e>
                        <m:r>
                          <a:rPr lang="pt-BR" i="1">
                            <a:latin typeface="Cambria Math" panose="02040503050406030204" pitchFamily="18" charset="0"/>
                            <a:ea typeface="Times New Roman" panose="02020603050405020304" pitchFamily="18" charset="0"/>
                            <a:cs typeface="Times New Roman" panose="02020603050405020304" pitchFamily="18" charset="0"/>
                          </a:rPr>
                          <m:t>𝑋</m:t>
                        </m:r>
                        <m:r>
                          <a:rPr lang="pt-BR" i="1">
                            <a:latin typeface="Cambria Math" panose="02040503050406030204" pitchFamily="18" charset="0"/>
                            <a:ea typeface="Times New Roman" panose="02020603050405020304" pitchFamily="18" charset="0"/>
                            <a:cs typeface="Times New Roman" panose="02020603050405020304" pitchFamily="18" charset="0"/>
                          </a:rPr>
                          <m:t>,</m:t>
                        </m:r>
                        <m:r>
                          <a:rPr lang="pt-BR" i="1">
                            <a:latin typeface="Cambria Math" panose="02040503050406030204" pitchFamily="18" charset="0"/>
                            <a:ea typeface="Times New Roman" panose="02020603050405020304" pitchFamily="18" charset="0"/>
                            <a:cs typeface="Times New Roman" panose="02020603050405020304" pitchFamily="18" charset="0"/>
                          </a:rPr>
                          <m:t>𝑛</m:t>
                        </m:r>
                      </m:e>
                    </m:d>
                  </m:oMath>
                </a14:m>
                <a:r>
                  <a:rPr lang="pt-BR" dirty="0"/>
                  <a:t> expressa as perdas nas linhas de MT e BT, bem como as perdas nos transformadores e demais equipamentos de conversão de energia (bancos reguladores de tensão, reatores e </a:t>
                </a:r>
                <a:r>
                  <a:rPr lang="pt-BR" dirty="0" err="1"/>
                  <a:t>etc</a:t>
                </a:r>
                <a:r>
                  <a:rPr lang="pt-BR" dirty="0"/>
                  <a:t>).</a:t>
                </a:r>
              </a:p>
            </p:txBody>
          </p:sp>
        </mc:Choice>
        <mc:Fallback xmlns="">
          <p:sp>
            <p:nvSpPr>
              <p:cNvPr id="4" name="CaixaDeTexto 3"/>
              <p:cNvSpPr txBox="1">
                <a:spLocks noRot="1" noChangeAspect="1" noMove="1" noResize="1" noEditPoints="1" noAdjustHandles="1" noChangeArrowheads="1" noChangeShapeType="1" noTextEdit="1"/>
              </p:cNvSpPr>
              <p:nvPr/>
            </p:nvSpPr>
            <p:spPr>
              <a:xfrm>
                <a:off x="179512" y="843681"/>
                <a:ext cx="8431088" cy="4632294"/>
              </a:xfrm>
              <a:prstGeom prst="rect">
                <a:avLst/>
              </a:prstGeom>
              <a:blipFill>
                <a:blip r:embed="rId2"/>
                <a:stretch>
                  <a:fillRect l="-578" t="-658" r="-578"/>
                </a:stretch>
              </a:blipFill>
            </p:spPr>
            <p:txBody>
              <a:bodyPr/>
              <a:lstStyle/>
              <a:p>
                <a:r>
                  <a:rPr lang="pt-BR">
                    <a:noFill/>
                  </a:rPr>
                  <a:t> </a:t>
                </a:r>
              </a:p>
            </p:txBody>
          </p:sp>
        </mc:Fallback>
      </mc:AlternateContent>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29384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10" name="Date Placeholder 9"/>
          <p:cNvSpPr>
            <a:spLocks noGrp="1"/>
          </p:cNvSpPr>
          <p:nvPr>
            <p:ph type="dt" sz="half" idx="2"/>
          </p:nvPr>
        </p:nvSpPr>
        <p:spPr/>
        <p:txBody>
          <a:bodyPr/>
          <a:lstStyle/>
          <a:p>
            <a:pPr algn="r"/>
            <a:fld id="{DA23E4CB-FBB2-430B-A542-67E7759AB7A7}"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 Restrições OpenDSS</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5" name="CaixaDeTexto 14"/>
              <p:cNvSpPr txBox="1"/>
              <p:nvPr/>
            </p:nvSpPr>
            <p:spPr>
              <a:xfrm>
                <a:off x="107504" y="896991"/>
                <a:ext cx="8484815" cy="4431983"/>
              </a:xfrm>
              <a:prstGeom prst="rect">
                <a:avLst/>
              </a:prstGeom>
              <a:noFill/>
            </p:spPr>
            <p:txBody>
              <a:bodyPr wrap="square" rtlCol="0">
                <a:spAutoFit/>
              </a:bodyPr>
              <a:lstStyle/>
              <a:p>
                <a:pPr algn="just"/>
                <a:r>
                  <a:rPr lang="pt-BR" b="1" dirty="0">
                    <a:solidFill>
                      <a:srgbClr val="FF0000"/>
                    </a:solidFill>
                  </a:rPr>
                  <a:t>Restrição do nível de tensão antes e depois da manobra</a:t>
                </a:r>
              </a:p>
              <a:p>
                <a:pPr algn="just"/>
                <a:r>
                  <a:rPr lang="pt-BR" dirty="0"/>
                  <a:t>A restrição garante que o nível de tensão na nova chave NF seja igual ou superior ao nível de tensão na chave NF original, conforme a equação:</a:t>
                </a:r>
              </a:p>
              <a:p>
                <a:pPr algn="just"/>
                <a:r>
                  <a:rPr lang="pt-BR" dirty="0"/>
                  <a:t> </a:t>
                </a:r>
              </a:p>
              <a:p>
                <a:pPr algn="just">
                  <a:spcAft>
                    <a:spcPts val="600"/>
                  </a:spcAft>
                </a:pPr>
                <a14:m>
                  <m:oMathPara xmlns:m="http://schemas.openxmlformats.org/officeDocument/2006/math">
                    <m:oMathParaPr>
                      <m:jc m:val="centerGroup"/>
                    </m:oMathParaPr>
                    <m:oMath xmlns:m="http://schemas.openxmlformats.org/officeDocument/2006/math">
                      <m:sSub>
                        <m:sSubPr>
                          <m:ctrlPr>
                            <a:rPr lang="pt-BR" i="1" smtClean="0">
                              <a:effectLst/>
                              <a:latin typeface="Cambria Math" panose="02040503050406030204" pitchFamily="18" charset="0"/>
                            </a:rPr>
                          </m:ctrlPr>
                        </m:sSubPr>
                        <m:e>
                          <m:r>
                            <a:rPr lang="pt-BR"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pt-BR" i="1">
                              <a:effectLst/>
                              <a:latin typeface="Cambria Math" panose="02040503050406030204" pitchFamily="18" charset="0"/>
                              <a:ea typeface="Times New Roman" panose="02020603050405020304" pitchFamily="18" charset="0"/>
                              <a:cs typeface="Times New Roman" panose="02020603050405020304" pitchFamily="18" charset="0"/>
                            </a:rPr>
                            <m:t>𝑁𝐶𝐴</m:t>
                          </m:r>
                        </m:sub>
                      </m:sSub>
                      <m:r>
                        <a:rPr lang="pt-BR"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pt-BR" i="1">
                              <a:effectLst/>
                              <a:latin typeface="Cambria Math" panose="02040503050406030204" pitchFamily="18" charset="0"/>
                            </a:rPr>
                          </m:ctrlPr>
                        </m:sSubPr>
                        <m:e>
                          <m:r>
                            <a:rPr lang="pt-BR"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pt-BR" i="1">
                              <a:effectLst/>
                              <a:latin typeface="Cambria Math" panose="02040503050406030204" pitchFamily="18" charset="0"/>
                              <a:ea typeface="Times New Roman" panose="02020603050405020304" pitchFamily="18" charset="0"/>
                              <a:cs typeface="Times New Roman" panose="02020603050405020304" pitchFamily="18" charset="0"/>
                            </a:rPr>
                            <m:t>𝑁𝐶𝐵</m:t>
                          </m:r>
                        </m:sub>
                      </m:sSub>
                    </m:oMath>
                  </m:oMathPara>
                </a14:m>
                <a:endParaRPr lang="pt-BR" b="1" u="sng" dirty="0"/>
              </a:p>
              <a:p>
                <a:pPr algn="just">
                  <a:spcBef>
                    <a:spcPts val="600"/>
                  </a:spcBef>
                  <a:spcAft>
                    <a:spcPts val="600"/>
                  </a:spcAft>
                </a:pPr>
                <a14:m>
                  <m:oMath xmlns:m="http://schemas.openxmlformats.org/officeDocument/2006/math">
                    <m:sSub>
                      <m:sSubPr>
                        <m:ctrlPr>
                          <a:rPr lang="pt-BR" i="1">
                            <a:latin typeface="Cambria Math" panose="02040503050406030204" pitchFamily="18" charset="0"/>
                          </a:rPr>
                        </m:ctrlPr>
                      </m:sSubPr>
                      <m:e>
                        <m:r>
                          <a:rPr lang="pt-BR">
                            <a:latin typeface="Cambria Math" panose="02040503050406030204" pitchFamily="18" charset="0"/>
                          </a:rPr>
                          <m:t>𝑉</m:t>
                        </m:r>
                      </m:e>
                      <m:sub>
                        <m:r>
                          <a:rPr lang="pt-BR">
                            <a:latin typeface="Cambria Math" panose="02040503050406030204" pitchFamily="18" charset="0"/>
                          </a:rPr>
                          <m:t>𝑁𝐶𝐴</m:t>
                        </m:r>
                      </m:sub>
                    </m:sSub>
                  </m:oMath>
                </a14:m>
                <a:r>
                  <a:rPr lang="pt-BR" dirty="0"/>
                  <a:t>: nível de magnitude de tensão na nova chave NF proposta;</a:t>
                </a:r>
              </a:p>
              <a:p>
                <a:pPr algn="just">
                  <a:spcAft>
                    <a:spcPts val="600"/>
                  </a:spcAft>
                </a:pPr>
                <a14:m>
                  <m:oMath xmlns:m="http://schemas.openxmlformats.org/officeDocument/2006/math">
                    <m:sSub>
                      <m:sSubPr>
                        <m:ctrlPr>
                          <a:rPr lang="pt-BR" i="1" smtClean="0">
                            <a:latin typeface="Cambria Math" panose="02040503050406030204" pitchFamily="18" charset="0"/>
                          </a:rPr>
                        </m:ctrlPr>
                      </m:sSubPr>
                      <m:e>
                        <m:r>
                          <a:rPr lang="pt-BR">
                            <a:latin typeface="Cambria Math" panose="02040503050406030204" pitchFamily="18" charset="0"/>
                          </a:rPr>
                          <m:t>𝑉</m:t>
                        </m:r>
                      </m:e>
                      <m:sub>
                        <m:r>
                          <a:rPr lang="pt-BR">
                            <a:latin typeface="Cambria Math" panose="02040503050406030204" pitchFamily="18" charset="0"/>
                          </a:rPr>
                          <m:t>𝑁𝐶𝐵</m:t>
                        </m:r>
                      </m:sub>
                    </m:sSub>
                  </m:oMath>
                </a14:m>
                <a:r>
                  <a:rPr lang="pt-BR" dirty="0"/>
                  <a:t>: nível de magnitude de tensão na chave NF original.</a:t>
                </a:r>
              </a:p>
              <a:p>
                <a:pPr algn="just">
                  <a:spcAft>
                    <a:spcPts val="600"/>
                  </a:spcAft>
                </a:pPr>
                <a:endParaRPr lang="pt-BR" b="1" u="sng" dirty="0"/>
              </a:p>
              <a:p>
                <a:pPr marL="285750" indent="-285750" algn="just">
                  <a:buFont typeface="Arial" panose="020B0604020202020204" pitchFamily="34" charset="0"/>
                  <a:buChar char="•"/>
                </a:pPr>
                <a:r>
                  <a:rPr lang="pt-BR" b="1" dirty="0">
                    <a:solidFill>
                      <a:srgbClr val="FF0000"/>
                    </a:solidFill>
                  </a:rPr>
                  <a:t>Inovação</a:t>
                </a:r>
                <a:r>
                  <a:rPr lang="pt-BR" dirty="0"/>
                  <a:t>: Com a restrição, a formulação </a:t>
                </a:r>
                <a:r>
                  <a:rPr lang="pt-BR" dirty="0" err="1"/>
                  <a:t>mono-objetivo</a:t>
                </a:r>
                <a:r>
                  <a:rPr lang="pt-BR" dirty="0"/>
                  <a:t> pode ser aplicada em alimentadores reais (com cargas dependentes do nível de tensão e com equipamentos de regulação de tensão).</a:t>
                </a:r>
              </a:p>
              <a:p>
                <a:pPr marL="285750" indent="-285750" algn="just">
                  <a:spcBef>
                    <a:spcPts val="600"/>
                  </a:spcBef>
                  <a:buFont typeface="Arial" panose="020B0604020202020204" pitchFamily="34" charset="0"/>
                  <a:buChar char="•"/>
                </a:pPr>
                <a:r>
                  <a:rPr lang="pt-BR" dirty="0"/>
                  <a:t>Não foram encontrados na literatura trabalhos de RRD com a abordagem proposta (cargas dependentes de tensão + reguladores de tensão).</a:t>
                </a:r>
              </a:p>
              <a:p>
                <a:pPr algn="just">
                  <a:spcAft>
                    <a:spcPts val="600"/>
                  </a:spcAft>
                </a:pPr>
                <a:endParaRPr lang="pt-BR" b="1" u="sng"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107504" y="896991"/>
                <a:ext cx="8484815" cy="4431983"/>
              </a:xfrm>
              <a:prstGeom prst="rect">
                <a:avLst/>
              </a:prstGeom>
              <a:blipFill>
                <a:blip r:embed="rId2"/>
                <a:stretch>
                  <a:fillRect l="-647" t="-688" r="-575"/>
                </a:stretch>
              </a:blipFill>
            </p:spPr>
            <p:txBody>
              <a:bodyPr/>
              <a:lstStyle/>
              <a:p>
                <a:r>
                  <a:rPr lang="pt-BR">
                    <a:noFill/>
                  </a:rPr>
                  <a:t> </a:t>
                </a:r>
              </a:p>
            </p:txBody>
          </p:sp>
        </mc:Fallback>
      </mc:AlternateContent>
    </p:spTree>
    <p:extLst>
      <p:ext uri="{BB962C8B-B14F-4D97-AF65-F5344CB8AC3E}">
        <p14:creationId xmlns:p14="http://schemas.microsoft.com/office/powerpoint/2010/main" val="376815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10" name="Date Placeholder 9"/>
          <p:cNvSpPr>
            <a:spLocks noGrp="1"/>
          </p:cNvSpPr>
          <p:nvPr>
            <p:ph type="dt" sz="half" idx="2"/>
          </p:nvPr>
        </p:nvSpPr>
        <p:spPr/>
        <p:txBody>
          <a:bodyPr/>
          <a:lstStyle/>
          <a:p>
            <a:pPr algn="r"/>
            <a:fld id="{DA23E4CB-FBB2-430B-A542-67E7759AB7A7}"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 Restrições OpenDSS</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107504" y="896991"/>
            <a:ext cx="8484815" cy="369332"/>
          </a:xfrm>
          <a:prstGeom prst="rect">
            <a:avLst/>
          </a:prstGeom>
          <a:noFill/>
        </p:spPr>
        <p:txBody>
          <a:bodyPr wrap="square" rtlCol="0">
            <a:spAutoFit/>
          </a:bodyPr>
          <a:lstStyle/>
          <a:p>
            <a:pPr algn="just"/>
            <a:r>
              <a:rPr lang="pt-BR" b="1" dirty="0">
                <a:solidFill>
                  <a:srgbClr val="FF0000"/>
                </a:solidFill>
              </a:rPr>
              <a:t>Problema do “by-pass” de bancos reguladores de tensão</a:t>
            </a:r>
            <a:endParaRPr lang="pt-BR" dirty="0"/>
          </a:p>
        </p:txBody>
      </p:sp>
      <p:pic>
        <p:nvPicPr>
          <p:cNvPr id="4" name="Picture 14">
            <a:extLst>
              <a:ext uri="{FF2B5EF4-FFF2-40B4-BE49-F238E27FC236}">
                <a16:creationId xmlns:a16="http://schemas.microsoft.com/office/drawing/2014/main" id="{29ABAE59-2B56-D3CA-5F78-2CDF9B054D56}"/>
              </a:ext>
            </a:extLst>
          </p:cNvPr>
          <p:cNvPicPr/>
          <p:nvPr/>
        </p:nvPicPr>
        <p:blipFill>
          <a:blip r:embed="rId3" cstate="print">
            <a:extLst>
              <a:ext uri="{28A0092B-C50C-407E-A947-70E740481C1C}">
                <a14:useLocalDpi xmlns:a14="http://schemas.microsoft.com/office/drawing/2010/main"/>
              </a:ext>
            </a:extLst>
          </a:blip>
          <a:stretch>
            <a:fillRect/>
          </a:stretch>
        </p:blipFill>
        <p:spPr>
          <a:xfrm>
            <a:off x="1691680" y="1285497"/>
            <a:ext cx="4817073" cy="3202486"/>
          </a:xfrm>
          <a:prstGeom prst="rect">
            <a:avLst/>
          </a:prstGeom>
        </p:spPr>
      </p:pic>
      <p:sp>
        <p:nvSpPr>
          <p:cNvPr id="9" name="CaixaDeTexto 8">
            <a:extLst>
              <a:ext uri="{FF2B5EF4-FFF2-40B4-BE49-F238E27FC236}">
                <a16:creationId xmlns:a16="http://schemas.microsoft.com/office/drawing/2014/main" id="{2954BEE8-F2E4-A4D1-91AD-615F60CED52E}"/>
              </a:ext>
            </a:extLst>
          </p:cNvPr>
          <p:cNvSpPr txBox="1"/>
          <p:nvPr/>
        </p:nvSpPr>
        <p:spPr>
          <a:xfrm>
            <a:off x="934941" y="4510232"/>
            <a:ext cx="6624736" cy="307777"/>
          </a:xfrm>
          <a:prstGeom prst="rect">
            <a:avLst/>
          </a:prstGeom>
          <a:noFill/>
        </p:spPr>
        <p:txBody>
          <a:bodyPr wrap="square">
            <a:spAutoFit/>
          </a:bodyPr>
          <a:lstStyle/>
          <a:p>
            <a:r>
              <a:rPr lang="pt-BR" sz="1400" dirty="0"/>
              <a:t>Bancos de Reguladores de Tensão Nº209531 167kVA </a:t>
            </a:r>
            <a:r>
              <a:rPr lang="pt-BR" sz="1400" dirty="0" err="1"/>
              <a:t>Fab.TOSHIBA</a:t>
            </a:r>
            <a:r>
              <a:rPr lang="pt-BR" sz="1400" dirty="0"/>
              <a:t>. Fotografia do autor</a:t>
            </a:r>
          </a:p>
        </p:txBody>
      </p:sp>
    </p:spTree>
    <p:extLst>
      <p:ext uri="{BB962C8B-B14F-4D97-AF65-F5344CB8AC3E}">
        <p14:creationId xmlns:p14="http://schemas.microsoft.com/office/powerpoint/2010/main" val="955650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10" name="Date Placeholder 9"/>
          <p:cNvSpPr>
            <a:spLocks noGrp="1"/>
          </p:cNvSpPr>
          <p:nvPr>
            <p:ph type="dt" sz="half" idx="2"/>
          </p:nvPr>
        </p:nvSpPr>
        <p:spPr/>
        <p:txBody>
          <a:bodyPr/>
          <a:lstStyle/>
          <a:p>
            <a:pPr algn="r"/>
            <a:fld id="{DA23E4CB-FBB2-430B-A542-67E7759AB7A7}"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 Restrições OpenDSS</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107504" y="896991"/>
            <a:ext cx="8484815" cy="646331"/>
          </a:xfrm>
          <a:prstGeom prst="rect">
            <a:avLst/>
          </a:prstGeom>
          <a:noFill/>
        </p:spPr>
        <p:txBody>
          <a:bodyPr wrap="square" rtlCol="0">
            <a:spAutoFit/>
          </a:bodyPr>
          <a:lstStyle/>
          <a:p>
            <a:pPr algn="just"/>
            <a:r>
              <a:rPr lang="pt-BR" b="1" dirty="0">
                <a:solidFill>
                  <a:srgbClr val="FF0000"/>
                </a:solidFill>
              </a:rPr>
              <a:t>Problema do “by-pass” de bancos reguladores de tensão</a:t>
            </a:r>
          </a:p>
          <a:p>
            <a:pPr marL="285750" indent="-285750" algn="just">
              <a:buFont typeface="Arial" panose="020B0604020202020204" pitchFamily="34" charset="0"/>
              <a:buChar char="•"/>
            </a:pPr>
            <a:r>
              <a:rPr lang="pt-BR" dirty="0"/>
              <a:t>A restrição também evita a proposição de manobras que “</a:t>
            </a:r>
            <a:r>
              <a:rPr lang="pt-BR" dirty="0" err="1"/>
              <a:t>by</a:t>
            </a:r>
            <a:r>
              <a:rPr lang="pt-BR" dirty="0"/>
              <a:t> passem” os BRTs.</a:t>
            </a:r>
          </a:p>
        </p:txBody>
      </p:sp>
      <p:sp>
        <p:nvSpPr>
          <p:cNvPr id="13" name="CaixaDeTexto 12">
            <a:extLst>
              <a:ext uri="{FF2B5EF4-FFF2-40B4-BE49-F238E27FC236}">
                <a16:creationId xmlns:a16="http://schemas.microsoft.com/office/drawing/2014/main" id="{78B1119B-6D7A-48A4-06D1-450BE18D712A}"/>
              </a:ext>
            </a:extLst>
          </p:cNvPr>
          <p:cNvSpPr txBox="1"/>
          <p:nvPr/>
        </p:nvSpPr>
        <p:spPr>
          <a:xfrm>
            <a:off x="2195736" y="4781971"/>
            <a:ext cx="4572000" cy="307777"/>
          </a:xfrm>
          <a:prstGeom prst="rect">
            <a:avLst/>
          </a:prstGeom>
          <a:noFill/>
        </p:spPr>
        <p:txBody>
          <a:bodyPr wrap="square">
            <a:spAutoFit/>
          </a:bodyPr>
          <a:lstStyle/>
          <a:p>
            <a:r>
              <a:rPr lang="pt-BR" sz="1400" dirty="0"/>
              <a:t>Exemplo de “by-pass” indevido de reguladores.</a:t>
            </a:r>
          </a:p>
        </p:txBody>
      </p:sp>
      <p:pic>
        <p:nvPicPr>
          <p:cNvPr id="16" name="Imagem 15">
            <a:extLst>
              <a:ext uri="{FF2B5EF4-FFF2-40B4-BE49-F238E27FC236}">
                <a16:creationId xmlns:a16="http://schemas.microsoft.com/office/drawing/2014/main" id="{B1EF4AA1-6D6D-6B2C-F7BA-BFC312D76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94" y="1641129"/>
            <a:ext cx="6950174" cy="3140842"/>
          </a:xfrm>
          <a:prstGeom prst="rect">
            <a:avLst/>
          </a:prstGeom>
        </p:spPr>
      </p:pic>
      <p:sp>
        <p:nvSpPr>
          <p:cNvPr id="4" name="CaixaDeTexto 3">
            <a:extLst>
              <a:ext uri="{FF2B5EF4-FFF2-40B4-BE49-F238E27FC236}">
                <a16:creationId xmlns:a16="http://schemas.microsoft.com/office/drawing/2014/main" id="{E4AD4C1A-DA8B-6A29-1E56-969EC88EDF12}"/>
              </a:ext>
            </a:extLst>
          </p:cNvPr>
          <p:cNvSpPr txBox="1"/>
          <p:nvPr/>
        </p:nvSpPr>
        <p:spPr>
          <a:xfrm>
            <a:off x="661603" y="2227819"/>
            <a:ext cx="4572000" cy="369332"/>
          </a:xfrm>
          <a:prstGeom prst="rect">
            <a:avLst/>
          </a:prstGeom>
          <a:noFill/>
        </p:spPr>
        <p:txBody>
          <a:bodyPr wrap="square">
            <a:spAutoFit/>
          </a:bodyPr>
          <a:lstStyle/>
          <a:p>
            <a:r>
              <a:rPr lang="pt-BR" b="1" dirty="0">
                <a:solidFill>
                  <a:srgbClr val="FF0000"/>
                </a:solidFill>
              </a:rPr>
              <a:t>Original</a:t>
            </a:r>
            <a:endParaRPr lang="pt-BR" dirty="0"/>
          </a:p>
        </p:txBody>
      </p:sp>
      <p:sp>
        <p:nvSpPr>
          <p:cNvPr id="8" name="CaixaDeTexto 7">
            <a:extLst>
              <a:ext uri="{FF2B5EF4-FFF2-40B4-BE49-F238E27FC236}">
                <a16:creationId xmlns:a16="http://schemas.microsoft.com/office/drawing/2014/main" id="{F756F2A7-4638-368B-9C77-7BD50B6528B0}"/>
              </a:ext>
            </a:extLst>
          </p:cNvPr>
          <p:cNvSpPr txBox="1"/>
          <p:nvPr/>
        </p:nvSpPr>
        <p:spPr>
          <a:xfrm>
            <a:off x="683568" y="4320462"/>
            <a:ext cx="4572000" cy="369332"/>
          </a:xfrm>
          <a:prstGeom prst="rect">
            <a:avLst/>
          </a:prstGeom>
          <a:noFill/>
        </p:spPr>
        <p:txBody>
          <a:bodyPr wrap="square">
            <a:spAutoFit/>
          </a:bodyPr>
          <a:lstStyle/>
          <a:p>
            <a:r>
              <a:rPr lang="pt-BR" b="1" dirty="0">
                <a:solidFill>
                  <a:srgbClr val="FF0000"/>
                </a:solidFill>
              </a:rPr>
              <a:t>Tentativa não aceita</a:t>
            </a:r>
            <a:endParaRPr lang="pt-BR" dirty="0"/>
          </a:p>
        </p:txBody>
      </p:sp>
    </p:spTree>
    <p:extLst>
      <p:ext uri="{BB962C8B-B14F-4D97-AF65-F5344CB8AC3E}">
        <p14:creationId xmlns:p14="http://schemas.microsoft.com/office/powerpoint/2010/main" val="3979047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5. Iterative Branch Exchange</a:t>
            </a:r>
          </a:p>
          <a:p>
            <a:pPr algn="ctr"/>
            <a:r>
              <a:rPr lang="pt-BR" sz="5400" dirty="0">
                <a:solidFill>
                  <a:schemeClr val="tx1"/>
                </a:solidFill>
              </a:rPr>
              <a:t> </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449A8F9F-7BDD-4F0B-86C5-DFC5CE2F8FF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3342370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a:t>
            </a:r>
            <a:r>
              <a:rPr lang="pt-BR" sz="3200" dirty="0" err="1">
                <a:solidFill>
                  <a:schemeClr val="tx1"/>
                </a:solidFill>
              </a:rPr>
              <a:t>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51520" y="841276"/>
            <a:ext cx="8359080" cy="3508653"/>
          </a:xfrm>
          <a:prstGeom prst="rect">
            <a:avLst/>
          </a:prstGeom>
          <a:noFill/>
        </p:spPr>
        <p:txBody>
          <a:bodyPr wrap="square" rtlCol="0">
            <a:spAutoFit/>
          </a:bodyPr>
          <a:lstStyle/>
          <a:p>
            <a:pPr>
              <a:spcBef>
                <a:spcPts val="600"/>
              </a:spcBef>
              <a:spcAft>
                <a:spcPts val="600"/>
              </a:spcAft>
            </a:pPr>
            <a:r>
              <a:rPr lang="pt-BR" b="1" i="1" dirty="0">
                <a:solidFill>
                  <a:srgbClr val="FF0000"/>
                </a:solidFill>
              </a:rPr>
              <a:t>Iterative Branch Exchange </a:t>
            </a:r>
            <a:r>
              <a:rPr lang="pt-BR" dirty="0"/>
              <a:t>utilização da heurística </a:t>
            </a:r>
            <a:r>
              <a:rPr lang="pt-BR" i="1" dirty="0"/>
              <a:t>Branch Exchange </a:t>
            </a:r>
            <a:r>
              <a:rPr lang="pt-BR" dirty="0"/>
              <a:t>aplicada de forma iterativa e com a utilização de conceitos de metaheurísticas evolucionárias e da teoria de agrupamentos.</a:t>
            </a:r>
          </a:p>
          <a:p>
            <a:pPr>
              <a:spcBef>
                <a:spcPts val="600"/>
              </a:spcBef>
              <a:spcAft>
                <a:spcPts val="600"/>
              </a:spcAft>
            </a:pPr>
            <a:r>
              <a:rPr lang="pt-BR" dirty="0"/>
              <a:t>Os seguintes tópicos serão apresentados em sequência:</a:t>
            </a:r>
          </a:p>
          <a:p>
            <a:pPr>
              <a:spcBef>
                <a:spcPts val="600"/>
              </a:spcBef>
              <a:spcAft>
                <a:spcPts val="600"/>
              </a:spcAft>
            </a:pPr>
            <a:r>
              <a:rPr lang="pt-BR" b="1" dirty="0"/>
              <a:t>Branch Exchange</a:t>
            </a:r>
          </a:p>
          <a:p>
            <a:pPr>
              <a:spcBef>
                <a:spcPts val="600"/>
              </a:spcBef>
              <a:spcAft>
                <a:spcPts val="600"/>
              </a:spcAft>
            </a:pPr>
            <a:r>
              <a:rPr lang="pt-BR" b="1" dirty="0"/>
              <a:t>Equação de Baran &amp; Wu</a:t>
            </a:r>
          </a:p>
          <a:p>
            <a:pPr>
              <a:spcBef>
                <a:spcPts val="600"/>
              </a:spcBef>
              <a:spcAft>
                <a:spcPts val="600"/>
              </a:spcAft>
            </a:pPr>
            <a:r>
              <a:rPr lang="pt-BR" b="1" dirty="0"/>
              <a:t>Metaheurísticas Evolucionárias</a:t>
            </a:r>
          </a:p>
          <a:p>
            <a:pPr>
              <a:spcBef>
                <a:spcPts val="600"/>
              </a:spcBef>
              <a:spcAft>
                <a:spcPts val="600"/>
              </a:spcAft>
            </a:pPr>
            <a:r>
              <a:rPr lang="pt-BR" b="1" dirty="0"/>
              <a:t>Iterative Branch Exchange</a:t>
            </a:r>
          </a:p>
          <a:p>
            <a:pPr>
              <a:spcBef>
                <a:spcPts val="600"/>
              </a:spcBef>
              <a:spcAft>
                <a:spcPts val="600"/>
              </a:spcAft>
            </a:pPr>
            <a:r>
              <a:rPr lang="pt-BR" b="1" dirty="0"/>
              <a:t>Teoria de agrupamentos</a:t>
            </a: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169798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51520" y="841276"/>
            <a:ext cx="8359080" cy="1354217"/>
          </a:xfrm>
          <a:prstGeom prst="rect">
            <a:avLst/>
          </a:prstGeom>
          <a:noFill/>
        </p:spPr>
        <p:txBody>
          <a:bodyPr wrap="square" rtlCol="0">
            <a:spAutoFit/>
          </a:bodyPr>
          <a:lstStyle/>
          <a:p>
            <a:pPr>
              <a:spcBef>
                <a:spcPts val="600"/>
              </a:spcBef>
              <a:spcAft>
                <a:spcPts val="600"/>
              </a:spcAft>
            </a:pPr>
            <a:r>
              <a:rPr lang="pt-BR" b="1" i="1" dirty="0">
                <a:solidFill>
                  <a:srgbClr val="FF0000"/>
                </a:solidFill>
              </a:rPr>
              <a:t>Branch Exchange</a:t>
            </a:r>
          </a:p>
          <a:p>
            <a:pPr marL="285750" indent="-285750" algn="just">
              <a:spcBef>
                <a:spcPts val="600"/>
              </a:spcBef>
              <a:spcAft>
                <a:spcPts val="600"/>
              </a:spcAft>
              <a:buFont typeface="Arial" pitchFamily="34" charset="0"/>
              <a:buChar char="•"/>
            </a:pPr>
            <a:r>
              <a:rPr lang="pt-BR" dirty="0"/>
              <a:t>Técnica proposta por (Civanlar, </a:t>
            </a:r>
            <a:r>
              <a:rPr lang="pt-BR" i="1" dirty="0"/>
              <a:t>et al</a:t>
            </a:r>
            <a:r>
              <a:rPr lang="pt-BR" dirty="0"/>
              <a:t>. 1988) e (M. E. Baran &amp; Wu, 1989) que propõe o fechamento de 1 chave NA e posterior abertura de 1 chave NF buscando uma configuração de menor perda de potência.</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pic>
        <p:nvPicPr>
          <p:cNvPr id="2" name="Imagem 1">
            <a:extLst>
              <a:ext uri="{FF2B5EF4-FFF2-40B4-BE49-F238E27FC236}">
                <a16:creationId xmlns:a16="http://schemas.microsoft.com/office/drawing/2014/main" id="{982E6F0B-8F20-EB00-E70E-FE80B04C4784}"/>
              </a:ext>
            </a:extLst>
          </p:cNvPr>
          <p:cNvPicPr>
            <a:picLocks noChangeAspect="1"/>
          </p:cNvPicPr>
          <p:nvPr/>
        </p:nvPicPr>
        <p:blipFill>
          <a:blip r:embed="rId3"/>
          <a:stretch>
            <a:fillRect/>
          </a:stretch>
        </p:blipFill>
        <p:spPr>
          <a:xfrm>
            <a:off x="2291453" y="2250095"/>
            <a:ext cx="4140762" cy="2692226"/>
          </a:xfrm>
          <a:prstGeom prst="rect">
            <a:avLst/>
          </a:prstGeom>
        </p:spPr>
      </p:pic>
      <p:sp>
        <p:nvSpPr>
          <p:cNvPr id="9" name="CaixaDeTexto 8">
            <a:extLst>
              <a:ext uri="{FF2B5EF4-FFF2-40B4-BE49-F238E27FC236}">
                <a16:creationId xmlns:a16="http://schemas.microsoft.com/office/drawing/2014/main" id="{A2011059-5960-8617-65DF-26F0F177E460}"/>
              </a:ext>
            </a:extLst>
          </p:cNvPr>
          <p:cNvSpPr txBox="1"/>
          <p:nvPr/>
        </p:nvSpPr>
        <p:spPr>
          <a:xfrm>
            <a:off x="627326" y="4927148"/>
            <a:ext cx="7545074" cy="738664"/>
          </a:xfrm>
          <a:prstGeom prst="rect">
            <a:avLst/>
          </a:prstGeom>
          <a:noFill/>
        </p:spPr>
        <p:txBody>
          <a:bodyPr wrap="square">
            <a:spAutoFit/>
          </a:bodyPr>
          <a:lstStyle/>
          <a:p>
            <a:pPr algn="ctr"/>
            <a:r>
              <a:rPr lang="pt-BR" sz="1400" dirty="0">
                <a:effectLst/>
                <a:ea typeface="Times New Roman" panose="02020603050405020304" pitchFamily="18" charset="0"/>
                <a:cs typeface="Times New Roman" panose="02020603050405020304" pitchFamily="18" charset="0"/>
              </a:rPr>
              <a:t>Rede de 16-barras. Fonte: autor.</a:t>
            </a:r>
            <a:br>
              <a:rPr lang="pt-BR" sz="1400" dirty="0">
                <a:effectLst/>
                <a:ea typeface="Times New Roman" panose="02020603050405020304" pitchFamily="18" charset="0"/>
                <a:cs typeface="Times New Roman" panose="02020603050405020304" pitchFamily="18" charset="0"/>
              </a:rPr>
            </a:br>
            <a:r>
              <a:rPr lang="pt-BR" sz="1400" dirty="0">
                <a:effectLst/>
                <a:ea typeface="Times New Roman" panose="02020603050405020304" pitchFamily="18" charset="0"/>
                <a:cs typeface="Times New Roman" panose="02020603050405020304" pitchFamily="18" charset="0"/>
              </a:rPr>
              <a:t>Chaves NAs na configuração inicial: </a:t>
            </a:r>
            <a:r>
              <a:rPr lang="pt-BR" sz="1400" dirty="0">
                <a:solidFill>
                  <a:srgbClr val="FF0000"/>
                </a:solidFill>
                <a:effectLst/>
                <a:ea typeface="Times New Roman" panose="02020603050405020304" pitchFamily="18" charset="0"/>
                <a:cs typeface="Times New Roman" panose="02020603050405020304" pitchFamily="18" charset="0"/>
              </a:rPr>
              <a:t>s4, s11, s13. </a:t>
            </a:r>
            <a:r>
              <a:rPr lang="pt-BR" sz="1400" dirty="0">
                <a:effectLst/>
                <a:ea typeface="Times New Roman" panose="02020603050405020304" pitchFamily="18" charset="0"/>
                <a:cs typeface="Times New Roman" panose="02020603050405020304" pitchFamily="18" charset="0"/>
              </a:rPr>
              <a:t>Perdas iniciais</a:t>
            </a:r>
            <a:r>
              <a:rPr lang="pt-BR" sz="1400" dirty="0">
                <a:ea typeface="Times New Roman" panose="02020603050405020304" pitchFamily="18" charset="0"/>
                <a:cs typeface="Times New Roman" panose="02020603050405020304" pitchFamily="18" charset="0"/>
              </a:rPr>
              <a:t>: 511,40 kW. </a:t>
            </a:r>
            <a:br>
              <a:rPr lang="pt-BR" sz="1400" dirty="0">
                <a:effectLst/>
                <a:ea typeface="Times New Roman" panose="02020603050405020304" pitchFamily="18" charset="0"/>
                <a:cs typeface="Times New Roman" panose="02020603050405020304" pitchFamily="18" charset="0"/>
              </a:rPr>
            </a:br>
            <a:r>
              <a:rPr lang="pt-BR" sz="1400" dirty="0">
                <a:effectLst/>
                <a:ea typeface="Times New Roman" panose="02020603050405020304" pitchFamily="18" charset="0"/>
                <a:cs typeface="Times New Roman" panose="02020603050405020304" pitchFamily="18" charset="0"/>
              </a:rPr>
              <a:t>Chaves NAs na configuração ótima: </a:t>
            </a:r>
            <a:r>
              <a:rPr lang="pt-BR" sz="1400" dirty="0">
                <a:solidFill>
                  <a:srgbClr val="0070C0"/>
                </a:solidFill>
                <a:effectLst/>
                <a:ea typeface="Times New Roman" panose="02020603050405020304" pitchFamily="18" charset="0"/>
                <a:cs typeface="Times New Roman" panose="02020603050405020304" pitchFamily="18" charset="0"/>
              </a:rPr>
              <a:t>s6, s9, s11</a:t>
            </a:r>
            <a:r>
              <a:rPr lang="pt-BR" sz="1400" dirty="0">
                <a:ea typeface="Times New Roman" panose="02020603050405020304" pitchFamily="18" charset="0"/>
                <a:cs typeface="Times New Roman" panose="02020603050405020304" pitchFamily="18" charset="0"/>
              </a:rPr>
              <a:t>. Perdas finais: 466,10 kW.</a:t>
            </a:r>
            <a:endParaRPr lang="pt-BR" sz="1400" dirty="0"/>
          </a:p>
        </p:txBody>
      </p:sp>
    </p:spTree>
    <p:extLst>
      <p:ext uri="{BB962C8B-B14F-4D97-AF65-F5344CB8AC3E}">
        <p14:creationId xmlns:p14="http://schemas.microsoft.com/office/powerpoint/2010/main" val="291843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51520" y="841276"/>
            <a:ext cx="8359080" cy="3077766"/>
          </a:xfrm>
          <a:prstGeom prst="rect">
            <a:avLst/>
          </a:prstGeom>
          <a:noFill/>
        </p:spPr>
        <p:txBody>
          <a:bodyPr wrap="square" rtlCol="0">
            <a:spAutoFit/>
          </a:bodyPr>
          <a:lstStyle/>
          <a:p>
            <a:pPr algn="just">
              <a:spcBef>
                <a:spcPts val="600"/>
              </a:spcBef>
              <a:spcAft>
                <a:spcPts val="600"/>
              </a:spcAft>
            </a:pPr>
            <a:r>
              <a:rPr lang="pt-BR" b="1" dirty="0">
                <a:solidFill>
                  <a:srgbClr val="FF0000"/>
                </a:solidFill>
              </a:rPr>
              <a:t>Sequência de aplicação da Branch Exchange</a:t>
            </a:r>
          </a:p>
          <a:p>
            <a:pPr algn="just">
              <a:spcBef>
                <a:spcPts val="600"/>
              </a:spcBef>
              <a:spcAft>
                <a:spcPts val="600"/>
              </a:spcAft>
            </a:pPr>
            <a:r>
              <a:rPr lang="pt-BR" dirty="0"/>
              <a:t>A sequência determina a ordem de aplicação da BE nas chaves NAs.</a:t>
            </a:r>
          </a:p>
          <a:p>
            <a:pPr algn="just">
              <a:spcBef>
                <a:spcPts val="600"/>
              </a:spcBef>
              <a:spcAft>
                <a:spcPts val="600"/>
              </a:spcAft>
            </a:pPr>
            <a:r>
              <a:rPr lang="pt-BR" dirty="0"/>
              <a:t>No desenvolvimento do trabalho, diversas sequências foram testadas, sendo implementadas:</a:t>
            </a:r>
          </a:p>
          <a:p>
            <a:pPr marL="285750" indent="-285750" algn="just">
              <a:spcBef>
                <a:spcPts val="600"/>
              </a:spcBef>
              <a:spcAft>
                <a:spcPts val="600"/>
              </a:spcAft>
              <a:buFont typeface="Arial" panose="020B0604020202020204" pitchFamily="34" charset="0"/>
              <a:buChar char="•"/>
            </a:pPr>
            <a:r>
              <a:rPr lang="pt-BR" dirty="0"/>
              <a:t>Aplicar a BE nas chaves NAs cujo fechamento impliquem em maiores </a:t>
            </a:r>
            <a:r>
              <a:rPr lang="pt-BR" dirty="0">
                <a:solidFill>
                  <a:srgbClr val="FF0000"/>
                </a:solidFill>
              </a:rPr>
              <a:t>ciclos</a:t>
            </a:r>
            <a:r>
              <a:rPr lang="pt-BR" dirty="0"/>
              <a:t> (em número de arestas);</a:t>
            </a:r>
          </a:p>
          <a:p>
            <a:pPr marL="285750" indent="-285750" algn="just">
              <a:spcBef>
                <a:spcPts val="600"/>
              </a:spcBef>
              <a:spcAft>
                <a:spcPts val="600"/>
              </a:spcAft>
              <a:buFont typeface="Arial" panose="020B0604020202020204" pitchFamily="34" charset="0"/>
              <a:buChar char="•"/>
            </a:pPr>
            <a:r>
              <a:rPr lang="pt-BR" dirty="0"/>
              <a:t>Escolha da chave NA de forma aleatória; </a:t>
            </a:r>
          </a:p>
          <a:p>
            <a:pPr marL="285750" indent="-285750" algn="just">
              <a:spcBef>
                <a:spcPts val="600"/>
              </a:spcBef>
              <a:spcAft>
                <a:spcPts val="600"/>
              </a:spcAft>
              <a:buFont typeface="Arial" panose="020B0604020202020204" pitchFamily="34" charset="0"/>
              <a:buChar char="•"/>
            </a:pPr>
            <a:r>
              <a:rPr lang="pt-BR" dirty="0"/>
              <a:t>Utilização das teoria de agrupamentos.</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260267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 Equação Estimação de Perdas de Baran &amp; Wu</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179512" y="841276"/>
            <a:ext cx="8431088" cy="738664"/>
          </a:xfrm>
          <a:prstGeom prst="rect">
            <a:avLst/>
          </a:prstGeom>
          <a:noFill/>
        </p:spPr>
        <p:txBody>
          <a:bodyPr wrap="square" rtlCol="0">
            <a:spAutoFit/>
          </a:bodyPr>
          <a:lstStyle/>
          <a:p>
            <a:pPr algn="just">
              <a:spcBef>
                <a:spcPts val="600"/>
              </a:spcBef>
              <a:spcAft>
                <a:spcPts val="600"/>
              </a:spcAft>
            </a:pPr>
            <a:r>
              <a:rPr lang="pt-BR" sz="1600" b="1" dirty="0">
                <a:solidFill>
                  <a:srgbClr val="FF0000"/>
                </a:solidFill>
              </a:rPr>
              <a:t>Equação de Baran&amp;Wu</a:t>
            </a:r>
          </a:p>
          <a:p>
            <a:pPr marL="285750" indent="-285750" algn="just">
              <a:spcBef>
                <a:spcPts val="600"/>
              </a:spcBef>
              <a:spcAft>
                <a:spcPts val="600"/>
              </a:spcAft>
              <a:buFont typeface="Arial" panose="020B0604020202020204" pitchFamily="34" charset="0"/>
              <a:buChar char="•"/>
            </a:pPr>
            <a:r>
              <a:rPr lang="pt-BR" sz="1600" dirty="0"/>
              <a:t>Estima a redução de perdas devido a uma Branch Exchange em uma rede.</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pic>
        <p:nvPicPr>
          <p:cNvPr id="9" name="Imagem 8">
            <a:extLst>
              <a:ext uri="{FF2B5EF4-FFF2-40B4-BE49-F238E27FC236}">
                <a16:creationId xmlns:a16="http://schemas.microsoft.com/office/drawing/2014/main" id="{6A34B7C8-CA5C-C083-AD00-EA145C782CDD}"/>
              </a:ext>
            </a:extLst>
          </p:cNvPr>
          <p:cNvPicPr>
            <a:picLocks noChangeAspect="1"/>
          </p:cNvPicPr>
          <p:nvPr/>
        </p:nvPicPr>
        <p:blipFill>
          <a:blip r:embed="rId2"/>
          <a:stretch>
            <a:fillRect/>
          </a:stretch>
        </p:blipFill>
        <p:spPr>
          <a:xfrm>
            <a:off x="2555776" y="1672361"/>
            <a:ext cx="3371822" cy="3004861"/>
          </a:xfrm>
          <a:prstGeom prst="rect">
            <a:avLst/>
          </a:prstGeom>
        </p:spPr>
      </p:pic>
      <p:sp>
        <p:nvSpPr>
          <p:cNvPr id="12" name="CaixaDeTexto 11">
            <a:extLst>
              <a:ext uri="{FF2B5EF4-FFF2-40B4-BE49-F238E27FC236}">
                <a16:creationId xmlns:a16="http://schemas.microsoft.com/office/drawing/2014/main" id="{5FCFA116-C0B6-20C1-D6A7-EF243BA82638}"/>
              </a:ext>
            </a:extLst>
          </p:cNvPr>
          <p:cNvSpPr txBox="1"/>
          <p:nvPr/>
        </p:nvSpPr>
        <p:spPr>
          <a:xfrm>
            <a:off x="2111473" y="4608302"/>
            <a:ext cx="4222948" cy="307777"/>
          </a:xfrm>
          <a:prstGeom prst="rect">
            <a:avLst/>
          </a:prstGeom>
          <a:noFill/>
        </p:spPr>
        <p:txBody>
          <a:bodyPr wrap="square">
            <a:spAutoFit/>
          </a:bodyPr>
          <a:lstStyle/>
          <a:p>
            <a:r>
              <a:rPr lang="pt-BR" sz="1400" dirty="0"/>
              <a:t>Troca de ramos </a:t>
            </a:r>
            <a:r>
              <a:rPr lang="pt-BR" sz="1400" dirty="0" err="1"/>
              <a:t>st</a:t>
            </a:r>
            <a:r>
              <a:rPr lang="pt-BR" sz="1400" dirty="0"/>
              <a:t> e kl. Fonte: (M. E. Baran &amp; Wu, 1989).</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A607285F-B910-D9CF-9978-A8E078C73461}"/>
                  </a:ext>
                </a:extLst>
              </p:cNvPr>
              <p:cNvSpPr txBox="1"/>
              <p:nvPr/>
            </p:nvSpPr>
            <p:spPr>
              <a:xfrm>
                <a:off x="292423" y="5016660"/>
                <a:ext cx="8287072" cy="649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smtClean="0">
                          <a:latin typeface="Cambria Math" panose="02040503050406030204" pitchFamily="18" charset="0"/>
                        </a:rPr>
                        <m:t>∆</m:t>
                      </m:r>
                      <m:r>
                        <a:rPr lang="pt-BR" sz="1400" i="1">
                          <a:latin typeface="Cambria Math" panose="02040503050406030204" pitchFamily="18" charset="0"/>
                        </a:rPr>
                        <m:t>𝑃𝐿</m:t>
                      </m:r>
                      <m:r>
                        <a:rPr lang="pt-BR" sz="1400" i="0">
                          <a:latin typeface="Cambria Math" panose="02040503050406030204" pitchFamily="18" charset="0"/>
                        </a:rPr>
                        <m:t>=2</m:t>
                      </m:r>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𝑃</m:t>
                          </m:r>
                        </m:e>
                        <m:sub>
                          <m:r>
                            <a:rPr lang="pt-BR" sz="1400" i="1">
                              <a:latin typeface="Cambria Math" panose="02040503050406030204" pitchFamily="18" charset="0"/>
                            </a:rPr>
                            <m:t>𝑠𝑡</m:t>
                          </m:r>
                        </m:sub>
                      </m:sSub>
                      <m:r>
                        <a:rPr lang="pt-BR" sz="1400" i="0">
                          <a:latin typeface="Cambria Math" panose="02040503050406030204" pitchFamily="18" charset="0"/>
                        </a:rPr>
                        <m:t> </m:t>
                      </m:r>
                      <m:nary>
                        <m:naryPr>
                          <m:chr m:val="∑"/>
                          <m:limLoc m:val="undOvr"/>
                          <m:supHide m:val="on"/>
                          <m:ctrlPr>
                            <a:rPr lang="pt-BR" sz="1400" i="1">
                              <a:latin typeface="Cambria Math" panose="02040503050406030204" pitchFamily="18" charset="0"/>
                            </a:rPr>
                          </m:ctrlPr>
                        </m:naryPr>
                        <m:sub>
                          <m:r>
                            <a:rPr lang="pt-BR" sz="1400" i="1">
                              <a:latin typeface="Cambria Math" panose="02040503050406030204" pitchFamily="18" charset="0"/>
                            </a:rPr>
                            <m:t>𝑖𝑗</m:t>
                          </m:r>
                          <m:r>
                            <a:rPr lang="pt-BR" sz="1400" i="0">
                              <a:latin typeface="Cambria Math" panose="02040503050406030204" pitchFamily="18" charset="0"/>
                            </a:rPr>
                            <m:t>∈</m:t>
                          </m:r>
                          <m:r>
                            <a:rPr lang="pt-BR" sz="1400" i="1">
                              <a:latin typeface="Cambria Math" panose="02040503050406030204" pitchFamily="18" charset="0"/>
                            </a:rPr>
                            <m:t>𝐿</m:t>
                          </m:r>
                          <m:r>
                            <a:rPr lang="pt-BR" sz="1400" i="0">
                              <a:latin typeface="Cambria Math" panose="02040503050406030204" pitchFamily="18" charset="0"/>
                            </a:rPr>
                            <m:t>∪</m:t>
                          </m:r>
                          <m:r>
                            <a:rPr lang="pt-BR" sz="1400" i="1">
                              <a:latin typeface="Cambria Math" panose="02040503050406030204" pitchFamily="18" charset="0"/>
                            </a:rPr>
                            <m:t>𝑅</m:t>
                          </m:r>
                        </m:sub>
                        <m:sup/>
                        <m:e>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𝑅</m:t>
                              </m:r>
                            </m:e>
                            <m:sub>
                              <m:r>
                                <a:rPr lang="pt-BR" sz="1400" i="1">
                                  <a:latin typeface="Cambria Math" panose="02040503050406030204" pitchFamily="18" charset="0"/>
                                </a:rPr>
                                <m:t>𝑖𝑗</m:t>
                              </m:r>
                            </m:sub>
                          </m:sSub>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𝑖𝑗</m:t>
                              </m:r>
                            </m:sub>
                          </m:sSub>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𝑃</m:t>
                              </m:r>
                            </m:e>
                            <m:sub>
                              <m:r>
                                <a:rPr lang="pt-BR" sz="1400" i="1">
                                  <a:latin typeface="Cambria Math" panose="02040503050406030204" pitchFamily="18" charset="0"/>
                                </a:rPr>
                                <m:t>𝑖𝑗</m:t>
                              </m:r>
                            </m:sub>
                          </m:sSub>
                          <m:r>
                            <a:rPr lang="pt-BR" sz="1400" i="0">
                              <a:latin typeface="Cambria Math" panose="02040503050406030204" pitchFamily="18" charset="0"/>
                            </a:rPr>
                            <m:t>+2</m:t>
                          </m:r>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𝑄</m:t>
                              </m:r>
                            </m:e>
                            <m:sub>
                              <m:r>
                                <a:rPr lang="pt-BR" sz="1400" i="1">
                                  <a:latin typeface="Cambria Math" panose="02040503050406030204" pitchFamily="18" charset="0"/>
                                </a:rPr>
                                <m:t>𝑠𝑡</m:t>
                              </m:r>
                            </m:sub>
                          </m:sSub>
                        </m:e>
                      </m:nary>
                      <m:nary>
                        <m:naryPr>
                          <m:chr m:val="∑"/>
                          <m:limLoc m:val="undOvr"/>
                          <m:supHide m:val="on"/>
                          <m:ctrlPr>
                            <a:rPr lang="pt-BR" sz="1400" i="1">
                              <a:latin typeface="Cambria Math" panose="02040503050406030204" pitchFamily="18" charset="0"/>
                            </a:rPr>
                          </m:ctrlPr>
                        </m:naryPr>
                        <m:sub>
                          <m:r>
                            <a:rPr lang="pt-BR" sz="1400" i="1">
                              <a:latin typeface="Cambria Math" panose="02040503050406030204" pitchFamily="18" charset="0"/>
                            </a:rPr>
                            <m:t>𝑖𝑗</m:t>
                          </m:r>
                          <m:r>
                            <a:rPr lang="pt-BR" sz="1400" i="0">
                              <a:latin typeface="Cambria Math" panose="02040503050406030204" pitchFamily="18" charset="0"/>
                            </a:rPr>
                            <m:t>∈</m:t>
                          </m:r>
                          <m:r>
                            <a:rPr lang="pt-BR" sz="1400" i="1">
                              <a:latin typeface="Cambria Math" panose="02040503050406030204" pitchFamily="18" charset="0"/>
                            </a:rPr>
                            <m:t>𝐿</m:t>
                          </m:r>
                          <m:r>
                            <a:rPr lang="pt-BR" sz="1400" i="0">
                              <a:latin typeface="Cambria Math" panose="02040503050406030204" pitchFamily="18" charset="0"/>
                            </a:rPr>
                            <m:t>∪</m:t>
                          </m:r>
                          <m:r>
                            <a:rPr lang="pt-BR" sz="1400" i="1">
                              <a:latin typeface="Cambria Math" panose="02040503050406030204" pitchFamily="18" charset="0"/>
                            </a:rPr>
                            <m:t>𝑅</m:t>
                          </m:r>
                        </m:sub>
                        <m:sup/>
                        <m:e>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𝑅</m:t>
                              </m:r>
                            </m:e>
                            <m:sub>
                              <m:r>
                                <a:rPr lang="pt-BR" sz="1400" i="1">
                                  <a:latin typeface="Cambria Math" panose="02040503050406030204" pitchFamily="18" charset="0"/>
                                </a:rPr>
                                <m:t>𝑖𝑗</m:t>
                              </m:r>
                            </m:sub>
                          </m:sSub>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𝑖𝑗</m:t>
                              </m:r>
                            </m:sub>
                          </m:sSub>
                        </m:e>
                      </m:nary>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𝑄</m:t>
                          </m:r>
                        </m:e>
                        <m:sub>
                          <m:r>
                            <a:rPr lang="pt-BR" sz="1400" i="1">
                              <a:latin typeface="Cambria Math" panose="02040503050406030204" pitchFamily="18" charset="0"/>
                            </a:rPr>
                            <m:t>𝑖𝑗</m:t>
                          </m:r>
                        </m:sub>
                      </m:sSub>
                      <m:r>
                        <a:rPr lang="pt-BR" sz="1400" i="0">
                          <a:latin typeface="Cambria Math" panose="02040503050406030204" pitchFamily="18" charset="0"/>
                        </a:rPr>
                        <m:t>+</m:t>
                      </m:r>
                      <m:d>
                        <m:dPr>
                          <m:ctrlPr>
                            <a:rPr lang="pt-BR" sz="1400" i="1" smtClean="0">
                              <a:solidFill>
                                <a:schemeClr val="tx1"/>
                              </a:solidFill>
                              <a:latin typeface="Cambria Math" panose="02040503050406030204" pitchFamily="18" charset="0"/>
                            </a:rPr>
                          </m:ctrlPr>
                        </m:dPr>
                        <m:e>
                          <m:sSub>
                            <m:sSubPr>
                              <m:ctrlPr>
                                <a:rPr lang="pt-BR" sz="1400" i="1">
                                  <a:solidFill>
                                    <a:schemeClr val="tx1"/>
                                  </a:solidFill>
                                  <a:latin typeface="Cambria Math" panose="02040503050406030204" pitchFamily="18" charset="0"/>
                                </a:rPr>
                              </m:ctrlPr>
                            </m:sSubPr>
                            <m:e>
                              <m:r>
                                <a:rPr lang="pt-BR" sz="1400" i="1">
                                  <a:solidFill>
                                    <a:schemeClr val="tx1"/>
                                  </a:solidFill>
                                  <a:latin typeface="Cambria Math" panose="02040503050406030204" pitchFamily="18" charset="0"/>
                                </a:rPr>
                                <m:t>𝑅</m:t>
                              </m:r>
                            </m:e>
                            <m:sub>
                              <m:r>
                                <a:rPr lang="pt-BR" sz="1400" i="1">
                                  <a:solidFill>
                                    <a:schemeClr val="tx1"/>
                                  </a:solidFill>
                                  <a:latin typeface="Cambria Math" panose="02040503050406030204" pitchFamily="18" charset="0"/>
                                </a:rPr>
                                <m:t>𝑘𝑙</m:t>
                              </m:r>
                            </m:sub>
                          </m:sSub>
                          <m:r>
                            <a:rPr lang="pt-BR" sz="1400" i="0">
                              <a:solidFill>
                                <a:schemeClr val="tx1"/>
                              </a:solidFill>
                              <a:latin typeface="Cambria Math" panose="02040503050406030204" pitchFamily="18" charset="0"/>
                            </a:rPr>
                            <m:t>+</m:t>
                          </m:r>
                          <m:nary>
                            <m:naryPr>
                              <m:chr m:val="∑"/>
                              <m:limLoc m:val="undOvr"/>
                              <m:supHide m:val="on"/>
                              <m:ctrlPr>
                                <a:rPr lang="pt-BR" sz="1400" i="1">
                                  <a:solidFill>
                                    <a:schemeClr val="tx1"/>
                                  </a:solidFill>
                                  <a:latin typeface="Cambria Math" panose="02040503050406030204" pitchFamily="18" charset="0"/>
                                </a:rPr>
                              </m:ctrlPr>
                            </m:naryPr>
                            <m:sub>
                              <m:r>
                                <a:rPr lang="pt-BR" sz="1400" i="1">
                                  <a:solidFill>
                                    <a:schemeClr val="tx1"/>
                                  </a:solidFill>
                                  <a:latin typeface="Cambria Math" panose="02040503050406030204" pitchFamily="18" charset="0"/>
                                </a:rPr>
                                <m:t>𝑖𝑗</m:t>
                              </m:r>
                              <m:r>
                                <a:rPr lang="pt-BR" sz="1400" i="0">
                                  <a:solidFill>
                                    <a:schemeClr val="tx1"/>
                                  </a:solidFill>
                                  <a:latin typeface="Cambria Math" panose="02040503050406030204" pitchFamily="18" charset="0"/>
                                </a:rPr>
                                <m:t>∈</m:t>
                              </m:r>
                              <m:r>
                                <a:rPr lang="pt-BR" sz="1400" i="1">
                                  <a:solidFill>
                                    <a:schemeClr val="tx1"/>
                                  </a:solidFill>
                                  <a:latin typeface="Cambria Math" panose="02040503050406030204" pitchFamily="18" charset="0"/>
                                </a:rPr>
                                <m:t>𝐿</m:t>
                              </m:r>
                              <m:r>
                                <a:rPr lang="pt-BR" sz="1400" i="0">
                                  <a:solidFill>
                                    <a:schemeClr val="tx1"/>
                                  </a:solidFill>
                                  <a:latin typeface="Cambria Math" panose="02040503050406030204" pitchFamily="18" charset="0"/>
                                </a:rPr>
                                <m:t>∪</m:t>
                              </m:r>
                              <m:r>
                                <a:rPr lang="pt-BR" sz="1400" i="1">
                                  <a:solidFill>
                                    <a:schemeClr val="tx1"/>
                                  </a:solidFill>
                                  <a:latin typeface="Cambria Math" panose="02040503050406030204" pitchFamily="18" charset="0"/>
                                </a:rPr>
                                <m:t>𝑅</m:t>
                              </m:r>
                            </m:sub>
                            <m:sup/>
                            <m:e>
                              <m:sSub>
                                <m:sSubPr>
                                  <m:ctrlPr>
                                    <a:rPr lang="pt-BR" sz="1400" i="1">
                                      <a:solidFill>
                                        <a:schemeClr val="tx1"/>
                                      </a:solidFill>
                                      <a:latin typeface="Cambria Math" panose="02040503050406030204" pitchFamily="18" charset="0"/>
                                    </a:rPr>
                                  </m:ctrlPr>
                                </m:sSubPr>
                                <m:e>
                                  <m:r>
                                    <a:rPr lang="pt-BR" sz="1400" i="1">
                                      <a:solidFill>
                                        <a:schemeClr val="tx1"/>
                                      </a:solidFill>
                                      <a:latin typeface="Cambria Math" panose="02040503050406030204" pitchFamily="18" charset="0"/>
                                    </a:rPr>
                                    <m:t>𝑅</m:t>
                                  </m:r>
                                </m:e>
                                <m:sub>
                                  <m:r>
                                    <a:rPr lang="pt-BR" sz="1400" i="1">
                                      <a:solidFill>
                                        <a:schemeClr val="tx1"/>
                                      </a:solidFill>
                                      <a:latin typeface="Cambria Math" panose="02040503050406030204" pitchFamily="18" charset="0"/>
                                    </a:rPr>
                                    <m:t>𝑖𝑗</m:t>
                                  </m:r>
                                </m:sub>
                              </m:sSub>
                            </m:e>
                          </m:nary>
                        </m:e>
                      </m:d>
                      <m:d>
                        <m:dPr>
                          <m:ctrlPr>
                            <a:rPr lang="pt-BR" sz="1400" i="1">
                              <a:latin typeface="Cambria Math" panose="02040503050406030204" pitchFamily="18" charset="0"/>
                            </a:rPr>
                          </m:ctrlPr>
                        </m:dPr>
                        <m:e>
                          <m:sSubSup>
                            <m:sSubSupPr>
                              <m:ctrlPr>
                                <a:rPr lang="pt-BR" sz="1400" i="1">
                                  <a:solidFill>
                                    <a:srgbClr val="836967"/>
                                  </a:solidFill>
                                  <a:latin typeface="Cambria Math" panose="02040503050406030204" pitchFamily="18" charset="0"/>
                                </a:rPr>
                              </m:ctrlPr>
                            </m:sSubSupPr>
                            <m:e>
                              <m:r>
                                <a:rPr lang="pt-BR" sz="1400" i="1">
                                  <a:latin typeface="Cambria Math" panose="02040503050406030204" pitchFamily="18" charset="0"/>
                                </a:rPr>
                                <m:t>𝑃</m:t>
                              </m:r>
                            </m:e>
                            <m:sub>
                              <m:r>
                                <a:rPr lang="pt-BR" sz="1400" i="1">
                                  <a:latin typeface="Cambria Math" panose="02040503050406030204" pitchFamily="18" charset="0"/>
                                </a:rPr>
                                <m:t>𝑠𝑡</m:t>
                              </m:r>
                            </m:sub>
                            <m:sup>
                              <m:r>
                                <a:rPr lang="pt-BR" sz="1400" i="0">
                                  <a:latin typeface="Cambria Math" panose="02040503050406030204" pitchFamily="18" charset="0"/>
                                </a:rPr>
                                <m:t>2</m:t>
                              </m:r>
                            </m:sup>
                          </m:sSubSup>
                          <m:r>
                            <a:rPr lang="pt-BR" sz="1400" i="0">
                              <a:latin typeface="Cambria Math" panose="02040503050406030204" pitchFamily="18" charset="0"/>
                            </a:rPr>
                            <m:t>+</m:t>
                          </m:r>
                          <m:sSubSup>
                            <m:sSubSupPr>
                              <m:ctrlPr>
                                <a:rPr lang="pt-BR" sz="1400" i="1">
                                  <a:solidFill>
                                    <a:srgbClr val="836967"/>
                                  </a:solidFill>
                                  <a:latin typeface="Cambria Math" panose="02040503050406030204" pitchFamily="18" charset="0"/>
                                </a:rPr>
                              </m:ctrlPr>
                            </m:sSubSupPr>
                            <m:e>
                              <m:r>
                                <a:rPr lang="pt-BR" sz="1400" i="1">
                                  <a:latin typeface="Cambria Math" panose="02040503050406030204" pitchFamily="18" charset="0"/>
                                </a:rPr>
                                <m:t>𝑄</m:t>
                              </m:r>
                            </m:e>
                            <m:sub>
                              <m:r>
                                <a:rPr lang="pt-BR" sz="1400" i="1">
                                  <a:latin typeface="Cambria Math" panose="02040503050406030204" pitchFamily="18" charset="0"/>
                                </a:rPr>
                                <m:t>𝑠𝑡</m:t>
                              </m:r>
                            </m:sub>
                            <m:sup>
                              <m:r>
                                <a:rPr lang="pt-BR" sz="1400" i="0">
                                  <a:latin typeface="Cambria Math" panose="02040503050406030204" pitchFamily="18" charset="0"/>
                                </a:rPr>
                                <m:t>2</m:t>
                              </m:r>
                            </m:sup>
                          </m:sSubSup>
                        </m:e>
                      </m:d>
                    </m:oMath>
                  </m:oMathPara>
                </a14:m>
                <a:endParaRPr lang="pt-BR" sz="1600" dirty="0"/>
              </a:p>
            </p:txBody>
          </p:sp>
        </mc:Choice>
        <mc:Fallback xmlns="">
          <p:sp>
            <p:nvSpPr>
              <p:cNvPr id="16" name="CaixaDeTexto 15">
                <a:extLst>
                  <a:ext uri="{FF2B5EF4-FFF2-40B4-BE49-F238E27FC236}">
                    <a16:creationId xmlns:a16="http://schemas.microsoft.com/office/drawing/2014/main" id="{A607285F-B910-D9CF-9978-A8E078C73461}"/>
                  </a:ext>
                </a:extLst>
              </p:cNvPr>
              <p:cNvSpPr txBox="1">
                <a:spLocks noRot="1" noChangeAspect="1" noMove="1" noResize="1" noEditPoints="1" noAdjustHandles="1" noChangeArrowheads="1" noChangeShapeType="1" noTextEdit="1"/>
              </p:cNvSpPr>
              <p:nvPr/>
            </p:nvSpPr>
            <p:spPr>
              <a:xfrm>
                <a:off x="292423" y="5016660"/>
                <a:ext cx="8287072" cy="649152"/>
              </a:xfrm>
              <a:prstGeom prst="rect">
                <a:avLst/>
              </a:prstGeom>
              <a:blipFill>
                <a:blip r:embed="rId3"/>
                <a:stretch>
                  <a:fillRect t="-110377" b="-153774"/>
                </a:stretch>
              </a:blipFill>
            </p:spPr>
            <p:txBody>
              <a:bodyPr/>
              <a:lstStyle/>
              <a:p>
                <a:r>
                  <a:rPr lang="pt-BR">
                    <a:noFill/>
                  </a:rPr>
                  <a:t> </a:t>
                </a:r>
              </a:p>
            </p:txBody>
          </p:sp>
        </mc:Fallback>
      </mc:AlternateContent>
    </p:spTree>
    <p:extLst>
      <p:ext uri="{BB962C8B-B14F-4D97-AF65-F5344CB8AC3E}">
        <p14:creationId xmlns:p14="http://schemas.microsoft.com/office/powerpoint/2010/main" val="22268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9" name="Date Placeholder 8"/>
          <p:cNvSpPr>
            <a:spLocks noGrp="1"/>
          </p:cNvSpPr>
          <p:nvPr>
            <p:ph type="dt" sz="half" idx="2"/>
          </p:nvPr>
        </p:nvSpPr>
        <p:spPr/>
        <p:txBody>
          <a:bodyPr/>
          <a:lstStyle/>
          <a:p>
            <a:pPr algn="r"/>
            <a:fld id="{C54CC7DA-C75D-4E99-A934-E1D7A4D2ECF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4" name="CaixaDeTexto 3"/>
          <p:cNvSpPr txBox="1"/>
          <p:nvPr/>
        </p:nvSpPr>
        <p:spPr>
          <a:xfrm>
            <a:off x="264716" y="896991"/>
            <a:ext cx="8348224" cy="4493538"/>
          </a:xfrm>
          <a:prstGeom prst="rect">
            <a:avLst/>
          </a:prstGeom>
          <a:noFill/>
        </p:spPr>
        <p:txBody>
          <a:bodyPr wrap="square" rtlCol="0">
            <a:spAutoFit/>
          </a:bodyPr>
          <a:lstStyle/>
          <a:p>
            <a:pPr algn="just">
              <a:spcBef>
                <a:spcPts val="600"/>
              </a:spcBef>
            </a:pPr>
            <a:r>
              <a:rPr lang="pt-BR" dirty="0"/>
              <a:t>Reconfiguração de Redes de Distribuição Reais para a Minimização de Perdas de Energia </a:t>
            </a:r>
          </a:p>
          <a:p>
            <a:pPr algn="just">
              <a:spcBef>
                <a:spcPts val="600"/>
              </a:spcBef>
            </a:pPr>
            <a:endParaRPr lang="pt-BR" b="1" dirty="0">
              <a:solidFill>
                <a:srgbClr val="FF0000"/>
              </a:solidFill>
            </a:endParaRPr>
          </a:p>
          <a:p>
            <a:pPr algn="just">
              <a:spcBef>
                <a:spcPts val="600"/>
              </a:spcBef>
            </a:pPr>
            <a:r>
              <a:rPr lang="pt-BR" b="1" dirty="0">
                <a:solidFill>
                  <a:srgbClr val="FF0000"/>
                </a:solidFill>
              </a:rPr>
              <a:t>Perdas de energia: </a:t>
            </a:r>
            <a:r>
              <a:rPr lang="pt-BR" dirty="0"/>
              <a:t>dividem-se em Perdas técnicas X Não-técnicas.</a:t>
            </a:r>
          </a:p>
          <a:p>
            <a:pPr algn="just">
              <a:spcBef>
                <a:spcPts val="600"/>
              </a:spcBef>
            </a:pPr>
            <a:endParaRPr lang="pt-BR" b="1" dirty="0">
              <a:solidFill>
                <a:srgbClr val="FF0000"/>
              </a:solidFill>
            </a:endParaRPr>
          </a:p>
          <a:p>
            <a:pPr algn="just">
              <a:spcBef>
                <a:spcPts val="600"/>
              </a:spcBef>
            </a:pPr>
            <a:r>
              <a:rPr lang="pt-BR" b="1" dirty="0">
                <a:solidFill>
                  <a:srgbClr val="FF0000"/>
                </a:solidFill>
              </a:rPr>
              <a:t>O que são perdas técnicas de energia?</a:t>
            </a:r>
          </a:p>
          <a:p>
            <a:pPr algn="just">
              <a:spcBef>
                <a:spcPts val="600"/>
              </a:spcBef>
            </a:pPr>
            <a:r>
              <a:rPr lang="pt-BR" dirty="0"/>
              <a:t>As </a:t>
            </a:r>
            <a:r>
              <a:rPr lang="pt-BR" b="1" dirty="0"/>
              <a:t>perdas de energia </a:t>
            </a:r>
            <a:r>
              <a:rPr lang="pt-BR" dirty="0"/>
              <a:t>são inerentes aos processos de geração, transmissão e distribuição de energia e são compostas principalmente por perdas devido ao </a:t>
            </a:r>
            <a:r>
              <a:rPr lang="pt-BR" b="1" dirty="0"/>
              <a:t>efeito Joule* </a:t>
            </a:r>
            <a:r>
              <a:rPr lang="pt-BR" dirty="0"/>
              <a:t>nos componentes do sistema, como linhas, ramais e transformadores e medidores.</a:t>
            </a:r>
          </a:p>
          <a:p>
            <a:pPr algn="just">
              <a:spcBef>
                <a:spcPts val="600"/>
              </a:spcBef>
            </a:pPr>
            <a:endParaRPr lang="pt-BR" dirty="0"/>
          </a:p>
          <a:p>
            <a:pPr algn="just">
              <a:spcBef>
                <a:spcPts val="600"/>
              </a:spcBef>
            </a:pPr>
            <a:endParaRPr lang="pt-BR" sz="1400" b="1" dirty="0"/>
          </a:p>
          <a:p>
            <a:pPr algn="just">
              <a:spcBef>
                <a:spcPts val="600"/>
              </a:spcBef>
            </a:pPr>
            <a:endParaRPr lang="pt-BR" sz="1400" b="1" dirty="0"/>
          </a:p>
          <a:p>
            <a:pPr algn="just">
              <a:spcBef>
                <a:spcPts val="600"/>
              </a:spcBef>
            </a:pPr>
            <a:endParaRPr lang="pt-BR" sz="1400" b="1" dirty="0"/>
          </a:p>
          <a:p>
            <a:pPr algn="just">
              <a:spcBef>
                <a:spcPts val="600"/>
              </a:spcBef>
            </a:pPr>
            <a:r>
              <a:rPr lang="pt-BR" sz="1400" b="1" dirty="0"/>
              <a:t>*Efeito Joule</a:t>
            </a:r>
            <a:r>
              <a:rPr lang="pt-BR" sz="1400" dirty="0"/>
              <a:t>: aquecimento causado pela passagem de corrente elétrica.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71431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 Equação estimação de perdas de Baran &amp; Wu</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179512" y="841276"/>
            <a:ext cx="8431088" cy="1508105"/>
          </a:xfrm>
          <a:prstGeom prst="rect">
            <a:avLst/>
          </a:prstGeom>
          <a:noFill/>
        </p:spPr>
        <p:txBody>
          <a:bodyPr wrap="square" rtlCol="0">
            <a:spAutoFit/>
          </a:bodyPr>
          <a:lstStyle/>
          <a:p>
            <a:pPr algn="just">
              <a:spcBef>
                <a:spcPts val="600"/>
              </a:spcBef>
              <a:spcAft>
                <a:spcPts val="600"/>
              </a:spcAft>
            </a:pPr>
            <a:r>
              <a:rPr lang="pt-BR" b="1" dirty="0">
                <a:solidFill>
                  <a:srgbClr val="FF0000"/>
                </a:solidFill>
              </a:rPr>
              <a:t>Equação modificada de Baran &amp; Wu</a:t>
            </a:r>
          </a:p>
          <a:p>
            <a:pPr marL="285750" indent="-285750" algn="just">
              <a:spcBef>
                <a:spcPts val="600"/>
              </a:spcBef>
              <a:spcAft>
                <a:spcPts val="600"/>
              </a:spcAft>
              <a:buFont typeface="Arial" pitchFamily="34" charset="0"/>
              <a:buChar char="•"/>
            </a:pPr>
            <a:r>
              <a:rPr lang="pt-BR" dirty="0"/>
              <a:t>Proposta modificação na equação passando a utilizar o nível de tensão, calculado em execução do FP anterior.</a:t>
            </a:r>
          </a:p>
          <a:p>
            <a:pPr marL="285750" indent="-285750" algn="just">
              <a:spcBef>
                <a:spcPts val="600"/>
              </a:spcBef>
              <a:spcAft>
                <a:spcPts val="600"/>
              </a:spcAft>
              <a:buFont typeface="Arial" pitchFamily="34" charset="0"/>
              <a:buChar char="•"/>
            </a:pPr>
            <a:r>
              <a:rPr lang="pt-BR" dirty="0"/>
              <a:t>Modificação possibilitou a minimização da rede de </a:t>
            </a:r>
            <a:r>
              <a:rPr lang="pt-BR" dirty="0">
                <a:solidFill>
                  <a:srgbClr val="FF0000"/>
                </a:solidFill>
              </a:rPr>
              <a:t>84-barras</a:t>
            </a:r>
            <a:r>
              <a:rPr lang="pt-BR" dirty="0"/>
              <a:t>.</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mc:AlternateContent xmlns:mc="http://schemas.openxmlformats.org/markup-compatibility/2006" xmlns:a14="http://schemas.microsoft.com/office/drawing/2010/main">
        <mc:Choice Requires="a14">
          <p:graphicFrame>
            <p:nvGraphicFramePr>
              <p:cNvPr id="10" name="Tabela 9">
                <a:extLst>
                  <a:ext uri="{FF2B5EF4-FFF2-40B4-BE49-F238E27FC236}">
                    <a16:creationId xmlns:a16="http://schemas.microsoft.com/office/drawing/2014/main" id="{FA9B2BB5-2F1E-B6FD-088C-F20E7B941707}"/>
                  </a:ext>
                </a:extLst>
              </p:cNvPr>
              <p:cNvGraphicFramePr>
                <a:graphicFrameLocks noGrp="1"/>
              </p:cNvGraphicFramePr>
              <p:nvPr>
                <p:extLst>
                  <p:ext uri="{D42A27DB-BD31-4B8C-83A1-F6EECF244321}">
                    <p14:modId xmlns:p14="http://schemas.microsoft.com/office/powerpoint/2010/main" val="1851966499"/>
                  </p:ext>
                </p:extLst>
              </p:nvPr>
            </p:nvGraphicFramePr>
            <p:xfrm>
              <a:off x="340829" y="2929508"/>
              <a:ext cx="8077200" cy="1361123"/>
            </p:xfrm>
            <a:graphic>
              <a:graphicData uri="http://schemas.openxmlformats.org/drawingml/2006/table">
                <a:tbl>
                  <a:tblPr firstRow="1" firstCol="1" bandRow="1">
                    <a:tableStyleId>{B301B821-A1FF-4177-AEE7-76D212191A09}</a:tableStyleId>
                  </a:tblPr>
                  <a:tblGrid>
                    <a:gridCol w="8077200">
                      <a:extLst>
                        <a:ext uri="{9D8B030D-6E8A-4147-A177-3AD203B41FA5}">
                          <a16:colId xmlns:a16="http://schemas.microsoft.com/office/drawing/2014/main" val="1535627281"/>
                        </a:ext>
                      </a:extLst>
                    </a:gridCol>
                  </a:tblGrid>
                  <a:tr h="0">
                    <a:tc>
                      <a:txBody>
                        <a:bodyPr/>
                        <a:lstStyle/>
                        <a:p>
                          <a:pPr marL="182880" algn="ctr">
                            <a:lnSpc>
                              <a:spcPct val="150000"/>
                            </a:lnSpc>
                            <a:spcBef>
                              <a:spcPts val="600"/>
                            </a:spcBef>
                            <a:spcAft>
                              <a:spcPts val="0"/>
                            </a:spcAft>
                          </a:pPr>
                          <a:r>
                            <a:rPr lang="pt-BR" sz="1800" dirty="0">
                              <a:solidFill>
                                <a:srgbClr val="FF0000"/>
                              </a:solidFill>
                              <a:effectLst/>
                            </a:rPr>
                            <a:t>Equação modificada de Baran &amp; Wu</a:t>
                          </a:r>
                        </a:p>
                        <a:p>
                          <a:pPr marL="182880" algn="just">
                            <a:lnSpc>
                              <a:spcPct val="150000"/>
                            </a:lnSpc>
                            <a:spcBef>
                              <a:spcPts val="0"/>
                            </a:spcBef>
                            <a:spcAft>
                              <a:spcPts val="600"/>
                            </a:spcAft>
                          </a:pPr>
                          <a14:m>
                            <m:oMathPara xmlns:m="http://schemas.openxmlformats.org/officeDocument/2006/math">
                              <m:oMathParaPr>
                                <m:jc m:val="centerGroup"/>
                              </m:oMathParaPr>
                              <m:oMath xmlns:m="http://schemas.openxmlformats.org/officeDocument/2006/math">
                                <m:r>
                                  <a:rPr lang="pt-BR" sz="1400" smtClean="0">
                                    <a:solidFill>
                                      <a:schemeClr val="tx1"/>
                                    </a:solidFill>
                                    <a:effectLst/>
                                    <a:latin typeface="Cambria Math" panose="02040503050406030204" pitchFamily="18" charset="0"/>
                                  </a:rPr>
                                  <m:t>∆</m:t>
                                </m:r>
                                <m:r>
                                  <a:rPr lang="pt-BR" sz="1400" smtClean="0">
                                    <a:solidFill>
                                      <a:schemeClr val="tx1"/>
                                    </a:solidFill>
                                    <a:effectLst/>
                                    <a:latin typeface="Cambria Math" panose="02040503050406030204" pitchFamily="18" charset="0"/>
                                  </a:rPr>
                                  <m:t>𝑃𝐿</m:t>
                                </m:r>
                                <m:r>
                                  <a:rPr lang="pt-BR" sz="1400" smtClean="0">
                                    <a:solidFill>
                                      <a:schemeClr val="tx1"/>
                                    </a:solidFill>
                                    <a:effectLst/>
                                    <a:latin typeface="Cambria Math" panose="02040503050406030204" pitchFamily="18" charset="0"/>
                                  </a:rPr>
                                  <m:t>=2</m:t>
                                </m:r>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𝑃</m:t>
                                    </m:r>
                                  </m:e>
                                  <m:sub>
                                    <m:r>
                                      <a:rPr lang="pt-BR" sz="1400">
                                        <a:solidFill>
                                          <a:schemeClr val="tx1"/>
                                        </a:solidFill>
                                        <a:effectLst/>
                                        <a:latin typeface="Cambria Math" panose="02040503050406030204" pitchFamily="18" charset="0"/>
                                      </a:rPr>
                                      <m:t>𝑠𝑡</m:t>
                                    </m:r>
                                  </m:sub>
                                </m:sSub>
                                <m:r>
                                  <a:rPr lang="pt-BR" sz="1400">
                                    <a:solidFill>
                                      <a:schemeClr val="tx1"/>
                                    </a:solidFill>
                                    <a:effectLst/>
                                    <a:latin typeface="Cambria Math" panose="02040503050406030204" pitchFamily="18" charset="0"/>
                                  </a:rPr>
                                  <m:t> </m:t>
                                </m:r>
                                <m:nary>
                                  <m:naryPr>
                                    <m:chr m:val="∑"/>
                                    <m:limLoc m:val="undOvr"/>
                                    <m:supHide m:val="on"/>
                                    <m:ctrlPr>
                                      <a:rPr lang="pt-BR" sz="1400" i="1">
                                        <a:solidFill>
                                          <a:schemeClr val="tx1"/>
                                        </a:solidFill>
                                        <a:effectLst/>
                                        <a:latin typeface="Cambria Math" panose="02040503050406030204" pitchFamily="18" charset="0"/>
                                      </a:rPr>
                                    </m:ctrlPr>
                                  </m:naryPr>
                                  <m:sub>
                                    <m:r>
                                      <a:rPr lang="pt-BR" sz="1400">
                                        <a:solidFill>
                                          <a:schemeClr val="tx1"/>
                                        </a:solidFill>
                                        <a:effectLst/>
                                        <a:latin typeface="Cambria Math" panose="02040503050406030204" pitchFamily="18" charset="0"/>
                                      </a:rPr>
                                      <m:t>𝑖𝑗</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𝐿</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𝑅</m:t>
                                    </m:r>
                                  </m:sub>
                                  <m:sup/>
                                  <m:e>
                                    <m:f>
                                      <m:fPr>
                                        <m:ctrlPr>
                                          <a:rPr lang="pt-BR" sz="1400" i="1">
                                            <a:solidFill>
                                              <a:schemeClr val="tx1"/>
                                            </a:solidFill>
                                            <a:effectLst/>
                                            <a:latin typeface="Cambria Math" panose="02040503050406030204" pitchFamily="18" charset="0"/>
                                          </a:rPr>
                                        </m:ctrlPr>
                                      </m:fPr>
                                      <m:num>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𝑅</m:t>
                                            </m:r>
                                          </m:e>
                                          <m:sub>
                                            <m:r>
                                              <a:rPr lang="pt-BR" sz="1400">
                                                <a:solidFill>
                                                  <a:schemeClr val="tx1"/>
                                                </a:solidFill>
                                                <a:effectLst/>
                                                <a:latin typeface="Cambria Math" panose="02040503050406030204" pitchFamily="18" charset="0"/>
                                              </a:rPr>
                                              <m:t>𝑖𝑗</m:t>
                                            </m:r>
                                          </m:sub>
                                        </m:sSub>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𝑤</m:t>
                                            </m:r>
                                          </m:e>
                                          <m:sub>
                                            <m:r>
                                              <a:rPr lang="pt-BR" sz="1400">
                                                <a:solidFill>
                                                  <a:schemeClr val="tx1"/>
                                                </a:solidFill>
                                                <a:effectLst/>
                                                <a:latin typeface="Cambria Math" panose="02040503050406030204" pitchFamily="18" charset="0"/>
                                              </a:rPr>
                                              <m:t>𝑖𝑗</m:t>
                                            </m:r>
                                          </m:sub>
                                        </m:sSub>
                                        <m:d>
                                          <m:dPr>
                                            <m:begChr m:val="|"/>
                                            <m:endChr m:val="|"/>
                                            <m:ctrlPr>
                                              <a:rPr lang="pt-BR" sz="1400" i="1">
                                                <a:solidFill>
                                                  <a:schemeClr val="tx1"/>
                                                </a:solidFill>
                                                <a:effectLst/>
                                                <a:latin typeface="Cambria Math" panose="02040503050406030204" pitchFamily="18" charset="0"/>
                                              </a:rPr>
                                            </m:ctrlPr>
                                          </m:dPr>
                                          <m:e>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𝑃</m:t>
                                                </m:r>
                                              </m:e>
                                              <m:sub>
                                                <m:r>
                                                  <a:rPr lang="pt-BR" sz="1400">
                                                    <a:solidFill>
                                                      <a:schemeClr val="tx1"/>
                                                    </a:solidFill>
                                                    <a:effectLst/>
                                                    <a:latin typeface="Cambria Math" panose="02040503050406030204" pitchFamily="18" charset="0"/>
                                                  </a:rPr>
                                                  <m:t>𝑖𝑗</m:t>
                                                </m:r>
                                              </m:sub>
                                            </m:sSub>
                                          </m:e>
                                        </m:d>
                                      </m:num>
                                      <m:den>
                                        <m:sSubSup>
                                          <m:sSubSupPr>
                                            <m:ctrlPr>
                                              <a:rPr lang="pt-BR" sz="1400" i="1" smtClean="0">
                                                <a:solidFill>
                                                  <a:srgbClr val="FF0000"/>
                                                </a:solidFill>
                                                <a:effectLst/>
                                                <a:latin typeface="Cambria Math" panose="02040503050406030204" pitchFamily="18" charset="0"/>
                                              </a:rPr>
                                            </m:ctrlPr>
                                          </m:sSubSupPr>
                                          <m:e>
                                            <m:r>
                                              <a:rPr lang="pt-BR" sz="1400">
                                                <a:solidFill>
                                                  <a:srgbClr val="FF0000"/>
                                                </a:solidFill>
                                                <a:effectLst/>
                                                <a:latin typeface="Cambria Math" panose="02040503050406030204" pitchFamily="18" charset="0"/>
                                              </a:rPr>
                                              <m:t>𝑉</m:t>
                                            </m:r>
                                          </m:e>
                                          <m:sub>
                                            <m:r>
                                              <a:rPr lang="pt-BR" sz="1400">
                                                <a:solidFill>
                                                  <a:srgbClr val="FF0000"/>
                                                </a:solidFill>
                                                <a:effectLst/>
                                                <a:latin typeface="Cambria Math" panose="02040503050406030204" pitchFamily="18" charset="0"/>
                                              </a:rPr>
                                              <m:t>𝑖𝑗</m:t>
                                            </m:r>
                                          </m:sub>
                                          <m:sup>
                                            <m:r>
                                              <a:rPr lang="pt-BR" sz="1400">
                                                <a:solidFill>
                                                  <a:srgbClr val="FF0000"/>
                                                </a:solidFill>
                                                <a:effectLst/>
                                                <a:latin typeface="Cambria Math" panose="02040503050406030204" pitchFamily="18" charset="0"/>
                                              </a:rPr>
                                              <m:t>2</m:t>
                                            </m:r>
                                          </m:sup>
                                        </m:sSubSup>
                                      </m:den>
                                    </m:f>
                                    <m:r>
                                      <a:rPr lang="pt-BR" sz="1400">
                                        <a:solidFill>
                                          <a:schemeClr val="tx1"/>
                                        </a:solidFill>
                                        <a:effectLst/>
                                        <a:latin typeface="Cambria Math" panose="02040503050406030204" pitchFamily="18" charset="0"/>
                                      </a:rPr>
                                      <m:t>+2</m:t>
                                    </m:r>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𝑄</m:t>
                                        </m:r>
                                      </m:e>
                                      <m:sub>
                                        <m:r>
                                          <a:rPr lang="pt-BR" sz="1400">
                                            <a:solidFill>
                                              <a:schemeClr val="tx1"/>
                                            </a:solidFill>
                                            <a:effectLst/>
                                            <a:latin typeface="Cambria Math" panose="02040503050406030204" pitchFamily="18" charset="0"/>
                                          </a:rPr>
                                          <m:t>𝑠𝑡</m:t>
                                        </m:r>
                                      </m:sub>
                                    </m:sSub>
                                  </m:e>
                                </m:nary>
                                <m:nary>
                                  <m:naryPr>
                                    <m:chr m:val="∑"/>
                                    <m:limLoc m:val="undOvr"/>
                                    <m:supHide m:val="on"/>
                                    <m:ctrlPr>
                                      <a:rPr lang="pt-BR" sz="1400" i="1">
                                        <a:solidFill>
                                          <a:schemeClr val="tx1"/>
                                        </a:solidFill>
                                        <a:effectLst/>
                                        <a:latin typeface="Cambria Math" panose="02040503050406030204" pitchFamily="18" charset="0"/>
                                      </a:rPr>
                                    </m:ctrlPr>
                                  </m:naryPr>
                                  <m:sub>
                                    <m:r>
                                      <a:rPr lang="pt-BR" sz="1400">
                                        <a:solidFill>
                                          <a:schemeClr val="tx1"/>
                                        </a:solidFill>
                                        <a:effectLst/>
                                        <a:latin typeface="Cambria Math" panose="02040503050406030204" pitchFamily="18" charset="0"/>
                                      </a:rPr>
                                      <m:t>𝑖𝑗</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𝐿</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𝑅</m:t>
                                    </m:r>
                                  </m:sub>
                                  <m:sup/>
                                  <m:e>
                                    <m:f>
                                      <m:fPr>
                                        <m:ctrlPr>
                                          <a:rPr lang="pt-BR" sz="1400" i="1">
                                            <a:solidFill>
                                              <a:schemeClr val="tx1"/>
                                            </a:solidFill>
                                            <a:effectLst/>
                                            <a:latin typeface="Cambria Math" panose="02040503050406030204" pitchFamily="18" charset="0"/>
                                          </a:rPr>
                                        </m:ctrlPr>
                                      </m:fPr>
                                      <m:num>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𝑅</m:t>
                                            </m:r>
                                          </m:e>
                                          <m:sub>
                                            <m:r>
                                              <a:rPr lang="pt-BR" sz="1400">
                                                <a:solidFill>
                                                  <a:schemeClr val="tx1"/>
                                                </a:solidFill>
                                                <a:effectLst/>
                                                <a:latin typeface="Cambria Math" panose="02040503050406030204" pitchFamily="18" charset="0"/>
                                              </a:rPr>
                                              <m:t>𝑖𝑗</m:t>
                                            </m:r>
                                          </m:sub>
                                        </m:sSub>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𝑤</m:t>
                                            </m:r>
                                          </m:e>
                                          <m:sub>
                                            <m:r>
                                              <a:rPr lang="pt-BR" sz="1400">
                                                <a:solidFill>
                                                  <a:schemeClr val="tx1"/>
                                                </a:solidFill>
                                                <a:effectLst/>
                                                <a:latin typeface="Cambria Math" panose="02040503050406030204" pitchFamily="18" charset="0"/>
                                              </a:rPr>
                                              <m:t>𝑖𝑗</m:t>
                                            </m:r>
                                          </m:sub>
                                        </m:sSub>
                                        <m:d>
                                          <m:dPr>
                                            <m:begChr m:val="|"/>
                                            <m:endChr m:val="|"/>
                                            <m:ctrlPr>
                                              <a:rPr lang="pt-BR" sz="1400" i="1">
                                                <a:solidFill>
                                                  <a:schemeClr val="tx1"/>
                                                </a:solidFill>
                                                <a:effectLst/>
                                                <a:latin typeface="Cambria Math" panose="02040503050406030204" pitchFamily="18" charset="0"/>
                                              </a:rPr>
                                            </m:ctrlPr>
                                          </m:dPr>
                                          <m:e>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𝑄</m:t>
                                                </m:r>
                                              </m:e>
                                              <m:sub>
                                                <m:r>
                                                  <a:rPr lang="pt-BR" sz="1400">
                                                    <a:solidFill>
                                                      <a:schemeClr val="tx1"/>
                                                    </a:solidFill>
                                                    <a:effectLst/>
                                                    <a:latin typeface="Cambria Math" panose="02040503050406030204" pitchFamily="18" charset="0"/>
                                                  </a:rPr>
                                                  <m:t>𝑖𝑗</m:t>
                                                </m:r>
                                              </m:sub>
                                            </m:sSub>
                                          </m:e>
                                        </m:d>
                                      </m:num>
                                      <m:den>
                                        <m:sSubSup>
                                          <m:sSubSupPr>
                                            <m:ctrlPr>
                                              <a:rPr lang="pt-BR" sz="1400" i="1" smtClean="0">
                                                <a:solidFill>
                                                  <a:srgbClr val="FF0000"/>
                                                </a:solidFill>
                                                <a:effectLst/>
                                                <a:latin typeface="Cambria Math" panose="02040503050406030204" pitchFamily="18" charset="0"/>
                                              </a:rPr>
                                            </m:ctrlPr>
                                          </m:sSubSupPr>
                                          <m:e>
                                            <m:r>
                                              <a:rPr lang="pt-BR" sz="1400">
                                                <a:solidFill>
                                                  <a:srgbClr val="FF0000"/>
                                                </a:solidFill>
                                                <a:effectLst/>
                                                <a:latin typeface="Cambria Math" panose="02040503050406030204" pitchFamily="18" charset="0"/>
                                              </a:rPr>
                                              <m:t>𝑉</m:t>
                                            </m:r>
                                          </m:e>
                                          <m:sub>
                                            <m:r>
                                              <a:rPr lang="pt-BR" sz="1400">
                                                <a:solidFill>
                                                  <a:srgbClr val="FF0000"/>
                                                </a:solidFill>
                                                <a:effectLst/>
                                                <a:latin typeface="Cambria Math" panose="02040503050406030204" pitchFamily="18" charset="0"/>
                                              </a:rPr>
                                              <m:t>𝑖𝑗</m:t>
                                            </m:r>
                                          </m:sub>
                                          <m:sup>
                                            <m:r>
                                              <a:rPr lang="pt-BR" sz="1400">
                                                <a:solidFill>
                                                  <a:srgbClr val="FF0000"/>
                                                </a:solidFill>
                                                <a:effectLst/>
                                                <a:latin typeface="Cambria Math" panose="02040503050406030204" pitchFamily="18" charset="0"/>
                                              </a:rPr>
                                              <m:t>2</m:t>
                                            </m:r>
                                          </m:sup>
                                        </m:sSubSup>
                                      </m:den>
                                    </m:f>
                                  </m:e>
                                </m:nary>
                                <m:r>
                                  <a:rPr lang="pt-BR" sz="1400">
                                    <a:solidFill>
                                      <a:schemeClr val="tx1"/>
                                    </a:solidFill>
                                    <a:effectLst/>
                                    <a:latin typeface="Cambria Math" panose="02040503050406030204" pitchFamily="18" charset="0"/>
                                  </a:rPr>
                                  <m:t>+</m:t>
                                </m:r>
                                <m:d>
                                  <m:dPr>
                                    <m:ctrlPr>
                                      <a:rPr lang="pt-BR" sz="1400" i="1">
                                        <a:solidFill>
                                          <a:schemeClr val="tx1"/>
                                        </a:solidFill>
                                        <a:effectLst/>
                                        <a:latin typeface="Cambria Math" panose="02040503050406030204" pitchFamily="18" charset="0"/>
                                      </a:rPr>
                                    </m:ctrlPr>
                                  </m:dPr>
                                  <m:e>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𝑅</m:t>
                                        </m:r>
                                      </m:e>
                                      <m:sub>
                                        <m:r>
                                          <a:rPr lang="pt-BR" sz="1400">
                                            <a:solidFill>
                                              <a:schemeClr val="tx1"/>
                                            </a:solidFill>
                                            <a:effectLst/>
                                            <a:latin typeface="Cambria Math" panose="02040503050406030204" pitchFamily="18" charset="0"/>
                                          </a:rPr>
                                          <m:t>𝑘𝑙</m:t>
                                        </m:r>
                                      </m:sub>
                                    </m:sSub>
                                    <m:r>
                                      <a:rPr lang="pt-BR" sz="1400">
                                        <a:solidFill>
                                          <a:schemeClr val="tx1"/>
                                        </a:solidFill>
                                        <a:effectLst/>
                                        <a:latin typeface="Cambria Math" panose="02040503050406030204" pitchFamily="18" charset="0"/>
                                      </a:rPr>
                                      <m:t>+</m:t>
                                    </m:r>
                                    <m:nary>
                                      <m:naryPr>
                                        <m:chr m:val="∑"/>
                                        <m:limLoc m:val="undOvr"/>
                                        <m:supHide m:val="on"/>
                                        <m:ctrlPr>
                                          <a:rPr lang="pt-BR" sz="1400" i="1">
                                            <a:solidFill>
                                              <a:schemeClr val="tx1"/>
                                            </a:solidFill>
                                            <a:effectLst/>
                                            <a:latin typeface="Cambria Math" panose="02040503050406030204" pitchFamily="18" charset="0"/>
                                          </a:rPr>
                                        </m:ctrlPr>
                                      </m:naryPr>
                                      <m:sub>
                                        <m:r>
                                          <a:rPr lang="pt-BR" sz="1400">
                                            <a:solidFill>
                                              <a:schemeClr val="tx1"/>
                                            </a:solidFill>
                                            <a:effectLst/>
                                            <a:latin typeface="Cambria Math" panose="02040503050406030204" pitchFamily="18" charset="0"/>
                                          </a:rPr>
                                          <m:t>𝑖𝑗</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𝐿</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𝑅</m:t>
                                        </m:r>
                                      </m:sub>
                                      <m:sup/>
                                      <m:e>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𝑅</m:t>
                                            </m:r>
                                          </m:e>
                                          <m:sub>
                                            <m:r>
                                              <a:rPr lang="pt-BR" sz="1400">
                                                <a:solidFill>
                                                  <a:schemeClr val="tx1"/>
                                                </a:solidFill>
                                                <a:effectLst/>
                                                <a:latin typeface="Cambria Math" panose="02040503050406030204" pitchFamily="18" charset="0"/>
                                              </a:rPr>
                                              <m:t>𝑖𝑗</m:t>
                                            </m:r>
                                          </m:sub>
                                        </m:sSub>
                                      </m:e>
                                    </m:nary>
                                  </m:e>
                                </m:d>
                                <m:d>
                                  <m:dPr>
                                    <m:ctrlPr>
                                      <a:rPr lang="pt-BR" sz="1400" i="1">
                                        <a:solidFill>
                                          <a:schemeClr val="tx1"/>
                                        </a:solidFill>
                                        <a:effectLst/>
                                        <a:latin typeface="Cambria Math" panose="02040503050406030204" pitchFamily="18" charset="0"/>
                                      </a:rPr>
                                    </m:ctrlPr>
                                  </m:dPr>
                                  <m:e>
                                    <m:f>
                                      <m:fPr>
                                        <m:ctrlPr>
                                          <a:rPr lang="pt-BR" sz="1400" i="1">
                                            <a:solidFill>
                                              <a:schemeClr val="tx1"/>
                                            </a:solidFill>
                                            <a:effectLst/>
                                            <a:latin typeface="Cambria Math" panose="02040503050406030204" pitchFamily="18" charset="0"/>
                                          </a:rPr>
                                        </m:ctrlPr>
                                      </m:fPr>
                                      <m:num>
                                        <m:sSubSup>
                                          <m:sSubSupPr>
                                            <m:ctrlPr>
                                              <a:rPr lang="pt-BR" sz="1400" i="1">
                                                <a:solidFill>
                                                  <a:schemeClr val="tx1"/>
                                                </a:solidFill>
                                                <a:effectLst/>
                                                <a:latin typeface="Cambria Math" panose="02040503050406030204" pitchFamily="18" charset="0"/>
                                              </a:rPr>
                                            </m:ctrlPr>
                                          </m:sSubSupPr>
                                          <m:e>
                                            <m:r>
                                              <a:rPr lang="pt-BR" sz="1400">
                                                <a:solidFill>
                                                  <a:schemeClr val="tx1"/>
                                                </a:solidFill>
                                                <a:effectLst/>
                                                <a:latin typeface="Cambria Math" panose="02040503050406030204" pitchFamily="18" charset="0"/>
                                              </a:rPr>
                                              <m:t>𝑃</m:t>
                                            </m:r>
                                          </m:e>
                                          <m:sub>
                                            <m:r>
                                              <a:rPr lang="pt-BR" sz="1400">
                                                <a:solidFill>
                                                  <a:schemeClr val="tx1"/>
                                                </a:solidFill>
                                                <a:effectLst/>
                                                <a:latin typeface="Cambria Math" panose="02040503050406030204" pitchFamily="18" charset="0"/>
                                              </a:rPr>
                                              <m:t>𝑠𝑡</m:t>
                                            </m:r>
                                          </m:sub>
                                          <m:sup>
                                            <m:r>
                                              <a:rPr lang="pt-BR" sz="1400">
                                                <a:solidFill>
                                                  <a:schemeClr val="tx1"/>
                                                </a:solidFill>
                                                <a:effectLst/>
                                                <a:latin typeface="Cambria Math" panose="02040503050406030204" pitchFamily="18" charset="0"/>
                                              </a:rPr>
                                              <m:t>2</m:t>
                                            </m:r>
                                          </m:sup>
                                        </m:sSubSup>
                                        <m:r>
                                          <a:rPr lang="pt-BR" sz="1400">
                                            <a:solidFill>
                                              <a:schemeClr val="tx1"/>
                                            </a:solidFill>
                                            <a:effectLst/>
                                            <a:latin typeface="Cambria Math" panose="02040503050406030204" pitchFamily="18" charset="0"/>
                                          </a:rPr>
                                          <m:t>+</m:t>
                                        </m:r>
                                        <m:sSubSup>
                                          <m:sSubSupPr>
                                            <m:ctrlPr>
                                              <a:rPr lang="pt-BR" sz="1400" i="1">
                                                <a:solidFill>
                                                  <a:schemeClr val="tx1"/>
                                                </a:solidFill>
                                                <a:effectLst/>
                                                <a:latin typeface="Cambria Math" panose="02040503050406030204" pitchFamily="18" charset="0"/>
                                              </a:rPr>
                                            </m:ctrlPr>
                                          </m:sSubSupPr>
                                          <m:e>
                                            <m:r>
                                              <a:rPr lang="pt-BR" sz="1400">
                                                <a:solidFill>
                                                  <a:schemeClr val="tx1"/>
                                                </a:solidFill>
                                                <a:effectLst/>
                                                <a:latin typeface="Cambria Math" panose="02040503050406030204" pitchFamily="18" charset="0"/>
                                              </a:rPr>
                                              <m:t>𝑄</m:t>
                                            </m:r>
                                          </m:e>
                                          <m:sub>
                                            <m:r>
                                              <a:rPr lang="pt-BR" sz="1400">
                                                <a:solidFill>
                                                  <a:schemeClr val="tx1"/>
                                                </a:solidFill>
                                                <a:effectLst/>
                                                <a:latin typeface="Cambria Math" panose="02040503050406030204" pitchFamily="18" charset="0"/>
                                              </a:rPr>
                                              <m:t>𝑠𝑡</m:t>
                                            </m:r>
                                          </m:sub>
                                          <m:sup>
                                            <m:r>
                                              <a:rPr lang="pt-BR" sz="1400">
                                                <a:solidFill>
                                                  <a:schemeClr val="tx1"/>
                                                </a:solidFill>
                                                <a:effectLst/>
                                                <a:latin typeface="Cambria Math" panose="02040503050406030204" pitchFamily="18" charset="0"/>
                                              </a:rPr>
                                              <m:t>2</m:t>
                                            </m:r>
                                          </m:sup>
                                        </m:sSubSup>
                                      </m:num>
                                      <m:den>
                                        <m:sSubSup>
                                          <m:sSubSupPr>
                                            <m:ctrlPr>
                                              <a:rPr lang="pt-BR" sz="1400" i="1" smtClean="0">
                                                <a:solidFill>
                                                  <a:srgbClr val="FF0000"/>
                                                </a:solidFill>
                                                <a:effectLst/>
                                                <a:latin typeface="Cambria Math" panose="02040503050406030204" pitchFamily="18" charset="0"/>
                                              </a:rPr>
                                            </m:ctrlPr>
                                          </m:sSubSupPr>
                                          <m:e>
                                            <m:r>
                                              <a:rPr lang="pt-BR" sz="1400">
                                                <a:solidFill>
                                                  <a:srgbClr val="FF0000"/>
                                                </a:solidFill>
                                                <a:effectLst/>
                                                <a:latin typeface="Cambria Math" panose="02040503050406030204" pitchFamily="18" charset="0"/>
                                              </a:rPr>
                                              <m:t>𝑉</m:t>
                                            </m:r>
                                          </m:e>
                                          <m:sub>
                                            <m:r>
                                              <a:rPr lang="pt-BR" sz="1400">
                                                <a:solidFill>
                                                  <a:srgbClr val="FF0000"/>
                                                </a:solidFill>
                                                <a:effectLst/>
                                                <a:latin typeface="Cambria Math" panose="02040503050406030204" pitchFamily="18" charset="0"/>
                                              </a:rPr>
                                              <m:t>𝑠𝑡</m:t>
                                            </m:r>
                                          </m:sub>
                                          <m:sup>
                                            <m:r>
                                              <a:rPr lang="pt-BR" sz="1400">
                                                <a:solidFill>
                                                  <a:srgbClr val="FF0000"/>
                                                </a:solidFill>
                                                <a:effectLst/>
                                                <a:latin typeface="Cambria Math" panose="02040503050406030204" pitchFamily="18" charset="0"/>
                                              </a:rPr>
                                              <m:t>2</m:t>
                                            </m:r>
                                          </m:sup>
                                        </m:sSubSup>
                                      </m:den>
                                    </m:f>
                                  </m:e>
                                </m:d>
                              </m:oMath>
                            </m:oMathPara>
                          </a14:m>
                          <a:endParaRPr lang="pt-B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877557408"/>
                      </a:ext>
                    </a:extLst>
                  </a:tr>
                </a:tbl>
              </a:graphicData>
            </a:graphic>
          </p:graphicFrame>
        </mc:Choice>
        <mc:Fallback xmlns="">
          <p:graphicFrame>
            <p:nvGraphicFramePr>
              <p:cNvPr id="10" name="Tabela 9">
                <a:extLst>
                  <a:ext uri="{FF2B5EF4-FFF2-40B4-BE49-F238E27FC236}">
                    <a16:creationId xmlns:a16="http://schemas.microsoft.com/office/drawing/2014/main" id="{FA9B2BB5-2F1E-B6FD-088C-F20E7B941707}"/>
                  </a:ext>
                </a:extLst>
              </p:cNvPr>
              <p:cNvGraphicFramePr>
                <a:graphicFrameLocks noGrp="1"/>
              </p:cNvGraphicFramePr>
              <p:nvPr>
                <p:extLst>
                  <p:ext uri="{D42A27DB-BD31-4B8C-83A1-F6EECF244321}">
                    <p14:modId xmlns:p14="http://schemas.microsoft.com/office/powerpoint/2010/main" val="1851966499"/>
                  </p:ext>
                </p:extLst>
              </p:nvPr>
            </p:nvGraphicFramePr>
            <p:xfrm>
              <a:off x="340829" y="2929508"/>
              <a:ext cx="8077200" cy="1361123"/>
            </p:xfrm>
            <a:graphic>
              <a:graphicData uri="http://schemas.openxmlformats.org/drawingml/2006/table">
                <a:tbl>
                  <a:tblPr firstRow="1" firstCol="1" bandRow="1">
                    <a:tableStyleId>{B301B821-A1FF-4177-AEE7-76D212191A09}</a:tableStyleId>
                  </a:tblPr>
                  <a:tblGrid>
                    <a:gridCol w="8077200">
                      <a:extLst>
                        <a:ext uri="{9D8B030D-6E8A-4147-A177-3AD203B41FA5}">
                          <a16:colId xmlns:a16="http://schemas.microsoft.com/office/drawing/2014/main" val="1535627281"/>
                        </a:ext>
                      </a:extLst>
                    </a:gridCol>
                  </a:tblGrid>
                  <a:tr h="1361123">
                    <a:tc>
                      <a:txBody>
                        <a:bodyPr/>
                        <a:lstStyle/>
                        <a:p>
                          <a:endParaRPr lang="pt-BR"/>
                        </a:p>
                      </a:txBody>
                      <a:tcPr marL="68580" marR="68580" marT="0" marB="0">
                        <a:blipFill>
                          <a:blip r:embed="rId2"/>
                          <a:stretch>
                            <a:fillRect l="-75" t="-446" r="-151" b="-893"/>
                          </a:stretch>
                        </a:blipFill>
                      </a:tcPr>
                    </a:tc>
                    <a:extLst>
                      <a:ext uri="{0D108BD9-81ED-4DB2-BD59-A6C34878D82A}">
                        <a16:rowId xmlns:a16="http://schemas.microsoft.com/office/drawing/2014/main" val="1877557408"/>
                      </a:ext>
                    </a:extLst>
                  </a:tr>
                </a:tbl>
              </a:graphicData>
            </a:graphic>
          </p:graphicFrame>
        </mc:Fallback>
      </mc:AlternateContent>
    </p:spTree>
    <p:extLst>
      <p:ext uri="{BB962C8B-B14F-4D97-AF65-F5344CB8AC3E}">
        <p14:creationId xmlns:p14="http://schemas.microsoft.com/office/powerpoint/2010/main" val="251544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8" name="CaixaDeTexto 7">
            <a:extLst>
              <a:ext uri="{FF2B5EF4-FFF2-40B4-BE49-F238E27FC236}">
                <a16:creationId xmlns:a16="http://schemas.microsoft.com/office/drawing/2014/main" id="{2D636155-37DA-6A1F-CDE4-3ABCBD44C5A7}"/>
              </a:ext>
            </a:extLst>
          </p:cNvPr>
          <p:cNvSpPr txBox="1"/>
          <p:nvPr/>
        </p:nvSpPr>
        <p:spPr>
          <a:xfrm>
            <a:off x="323528" y="837158"/>
            <a:ext cx="8287072" cy="2646878"/>
          </a:xfrm>
          <a:prstGeom prst="rect">
            <a:avLst/>
          </a:prstGeom>
          <a:noFill/>
        </p:spPr>
        <p:txBody>
          <a:bodyPr wrap="square">
            <a:spAutoFit/>
          </a:bodyPr>
          <a:lstStyle/>
          <a:p>
            <a:pPr algn="just">
              <a:spcBef>
                <a:spcPts val="600"/>
              </a:spcBef>
              <a:spcAft>
                <a:spcPts val="600"/>
              </a:spcAft>
            </a:pPr>
            <a:r>
              <a:rPr lang="pt-BR" sz="1800" b="1" dirty="0">
                <a:solidFill>
                  <a:srgbClr val="FF0000"/>
                </a:solidFill>
              </a:rPr>
              <a:t>Metaheurísticas Evolucionárias</a:t>
            </a:r>
          </a:p>
          <a:p>
            <a:pPr algn="just">
              <a:spcBef>
                <a:spcPts val="600"/>
              </a:spcBef>
              <a:spcAft>
                <a:spcPts val="600"/>
              </a:spcAft>
            </a:pPr>
            <a:r>
              <a:rPr lang="pt-BR" sz="1800" dirty="0"/>
              <a:t>A </a:t>
            </a:r>
            <a:r>
              <a:rPr lang="pt-BR" sz="1800" dirty="0">
                <a:solidFill>
                  <a:srgbClr val="FF0000"/>
                </a:solidFill>
              </a:rPr>
              <a:t>Iterative Branch Exchange </a:t>
            </a:r>
            <a:r>
              <a:rPr lang="pt-BR" sz="1800" dirty="0"/>
              <a:t>utilizou 2 conceitos de metaheurísticas evolucionárias:</a:t>
            </a:r>
          </a:p>
          <a:p>
            <a:pPr marL="285750" indent="-285750" algn="just">
              <a:spcBef>
                <a:spcPts val="600"/>
              </a:spcBef>
              <a:spcAft>
                <a:spcPts val="600"/>
              </a:spcAft>
              <a:buFont typeface="Arial" panose="020B0604020202020204" pitchFamily="34" charset="0"/>
              <a:buChar char="•"/>
            </a:pPr>
            <a:r>
              <a:rPr lang="pt-BR" sz="1800" dirty="0"/>
              <a:t>O processo evolutivo, no qual soluções criadas em 1 geração são adicionadas em um repositório populacional e posteriormente – nas gerações seguintes – </a:t>
            </a:r>
            <a:r>
              <a:rPr lang="pt-BR" sz="1800" dirty="0" err="1"/>
              <a:t>re-analisadas</a:t>
            </a:r>
            <a:r>
              <a:rPr lang="pt-BR" sz="1800" dirty="0"/>
              <a:t>.</a:t>
            </a:r>
          </a:p>
          <a:p>
            <a:pPr marL="285750" indent="-285750" algn="just">
              <a:spcBef>
                <a:spcPts val="600"/>
              </a:spcBef>
              <a:spcAft>
                <a:spcPts val="600"/>
              </a:spcAft>
              <a:buFont typeface="Arial" panose="020B0604020202020204" pitchFamily="34" charset="0"/>
              <a:buChar char="•"/>
            </a:pPr>
            <a:r>
              <a:rPr lang="pt-BR" sz="1800" b="1" dirty="0">
                <a:solidFill>
                  <a:srgbClr val="FF0000"/>
                </a:solidFill>
              </a:rPr>
              <a:t>Elitismo</a:t>
            </a:r>
            <a:r>
              <a:rPr lang="pt-BR" sz="1800" dirty="0"/>
              <a:t>: preservação do melhor indivíduo da população na geração subsequente.</a:t>
            </a:r>
          </a:p>
          <a:p>
            <a:pPr algn="just">
              <a:spcBef>
                <a:spcPts val="600"/>
              </a:spcBef>
              <a:spcAft>
                <a:spcPts val="600"/>
              </a:spcAft>
            </a:pPr>
            <a:endParaRPr lang="pt-BR" b="1" dirty="0">
              <a:solidFill>
                <a:srgbClr val="FF0000"/>
              </a:solidFill>
            </a:endParaRPr>
          </a:p>
        </p:txBody>
      </p:sp>
    </p:spTree>
    <p:extLst>
      <p:ext uri="{BB962C8B-B14F-4D97-AF65-F5344CB8AC3E}">
        <p14:creationId xmlns:p14="http://schemas.microsoft.com/office/powerpoint/2010/main" val="12959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6D8287C3-F04F-449D-B71C-FAF0019B99DF}"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9" name="CaixaDeTexto 8">
            <a:extLst>
              <a:ext uri="{FF2B5EF4-FFF2-40B4-BE49-F238E27FC236}">
                <a16:creationId xmlns:a16="http://schemas.microsoft.com/office/drawing/2014/main" id="{D8AFF7C5-1181-16BA-D900-914050F2FB21}"/>
              </a:ext>
            </a:extLst>
          </p:cNvPr>
          <p:cNvSpPr txBox="1"/>
          <p:nvPr/>
        </p:nvSpPr>
        <p:spPr>
          <a:xfrm>
            <a:off x="2239624" y="5315459"/>
            <a:ext cx="4676890" cy="314510"/>
          </a:xfrm>
          <a:prstGeom prst="rect">
            <a:avLst/>
          </a:prstGeom>
          <a:noFill/>
        </p:spPr>
        <p:txBody>
          <a:bodyPr wrap="square">
            <a:spAutoFit/>
          </a:bodyPr>
          <a:lstStyle/>
          <a:p>
            <a:r>
              <a:rPr lang="pt-BR" sz="1400" dirty="0"/>
              <a:t>Fluxograma da Iterative Branch Exchange. Fonte: autor.</a:t>
            </a:r>
          </a:p>
        </p:txBody>
      </p:sp>
      <p:pic>
        <p:nvPicPr>
          <p:cNvPr id="10" name="Imagem 9">
            <a:extLst>
              <a:ext uri="{FF2B5EF4-FFF2-40B4-BE49-F238E27FC236}">
                <a16:creationId xmlns:a16="http://schemas.microsoft.com/office/drawing/2014/main" id="{8F5E97AD-9616-620C-429D-01C451E47F70}"/>
              </a:ext>
            </a:extLst>
          </p:cNvPr>
          <p:cNvPicPr>
            <a:picLocks noChangeAspect="1"/>
          </p:cNvPicPr>
          <p:nvPr/>
        </p:nvPicPr>
        <p:blipFill>
          <a:blip r:embed="rId2"/>
          <a:stretch>
            <a:fillRect/>
          </a:stretch>
        </p:blipFill>
        <p:spPr>
          <a:xfrm>
            <a:off x="1187624" y="841276"/>
            <a:ext cx="6480720" cy="4447251"/>
          </a:xfrm>
          <a:prstGeom prst="rect">
            <a:avLst/>
          </a:prstGeom>
        </p:spPr>
      </p:pic>
      <p:sp>
        <p:nvSpPr>
          <p:cNvPr id="7" name="CaixaDeTexto 6">
            <a:extLst>
              <a:ext uri="{FF2B5EF4-FFF2-40B4-BE49-F238E27FC236}">
                <a16:creationId xmlns:a16="http://schemas.microsoft.com/office/drawing/2014/main" id="{0C9DA400-AB3E-385F-CE05-0BB9D9CCFC9D}"/>
              </a:ext>
            </a:extLst>
          </p:cNvPr>
          <p:cNvSpPr txBox="1"/>
          <p:nvPr/>
        </p:nvSpPr>
        <p:spPr>
          <a:xfrm>
            <a:off x="245368" y="781721"/>
            <a:ext cx="4578350" cy="338554"/>
          </a:xfrm>
          <a:prstGeom prst="rect">
            <a:avLst/>
          </a:prstGeom>
          <a:noFill/>
        </p:spPr>
        <p:txBody>
          <a:bodyPr wrap="square">
            <a:spAutoFit/>
          </a:bodyPr>
          <a:lstStyle/>
          <a:p>
            <a:r>
              <a:rPr lang="pt-BR" sz="1600" b="1" dirty="0">
                <a:solidFill>
                  <a:srgbClr val="FF0000"/>
                </a:solidFill>
              </a:rPr>
              <a:t>Fluxograma da Iterative Branch Exchange</a:t>
            </a:r>
          </a:p>
        </p:txBody>
      </p:sp>
    </p:spTree>
    <p:extLst>
      <p:ext uri="{BB962C8B-B14F-4D97-AF65-F5344CB8AC3E}">
        <p14:creationId xmlns:p14="http://schemas.microsoft.com/office/powerpoint/2010/main" val="134099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8" name="CaixaDeTexto 7">
            <a:extLst>
              <a:ext uri="{FF2B5EF4-FFF2-40B4-BE49-F238E27FC236}">
                <a16:creationId xmlns:a16="http://schemas.microsoft.com/office/drawing/2014/main" id="{2D636155-37DA-6A1F-CDE4-3ABCBD44C5A7}"/>
              </a:ext>
            </a:extLst>
          </p:cNvPr>
          <p:cNvSpPr txBox="1"/>
          <p:nvPr/>
        </p:nvSpPr>
        <p:spPr>
          <a:xfrm>
            <a:off x="179512" y="837158"/>
            <a:ext cx="8445174" cy="2646878"/>
          </a:xfrm>
          <a:prstGeom prst="rect">
            <a:avLst/>
          </a:prstGeom>
          <a:noFill/>
        </p:spPr>
        <p:txBody>
          <a:bodyPr wrap="square">
            <a:spAutoFit/>
          </a:bodyPr>
          <a:lstStyle/>
          <a:p>
            <a:pPr algn="just">
              <a:spcBef>
                <a:spcPts val="600"/>
              </a:spcBef>
              <a:spcAft>
                <a:spcPts val="600"/>
              </a:spcAft>
            </a:pPr>
            <a:r>
              <a:rPr lang="pt-BR" sz="1800" b="1" dirty="0">
                <a:solidFill>
                  <a:srgbClr val="FF0000"/>
                </a:solidFill>
              </a:rPr>
              <a:t>Verificação da configuração radial</a:t>
            </a:r>
          </a:p>
          <a:p>
            <a:pPr marL="285750" indent="-285750" algn="just">
              <a:spcBef>
                <a:spcPts val="600"/>
              </a:spcBef>
              <a:spcAft>
                <a:spcPts val="600"/>
              </a:spcAft>
              <a:buFont typeface="Arial" panose="020B0604020202020204" pitchFamily="34" charset="0"/>
              <a:buChar char="•"/>
            </a:pPr>
            <a:r>
              <a:rPr lang="pt-BR" dirty="0"/>
              <a:t>A conectividade do SDEE é modelada por um grafo com arestas com pesos unitários.</a:t>
            </a:r>
            <a:endParaRPr lang="pt-BR" sz="1800" dirty="0"/>
          </a:p>
          <a:p>
            <a:pPr marL="285750" indent="-285750" algn="just">
              <a:spcBef>
                <a:spcPts val="600"/>
              </a:spcBef>
              <a:spcAft>
                <a:spcPts val="600"/>
              </a:spcAft>
              <a:buFont typeface="Arial" panose="020B0604020202020204" pitchFamily="34" charset="0"/>
              <a:buChar char="•"/>
            </a:pPr>
            <a:r>
              <a:rPr lang="pt-BR" sz="1800" dirty="0"/>
              <a:t>Uso de algoritmos de </a:t>
            </a:r>
            <a:r>
              <a:rPr lang="pt-BR" sz="1800" b="1" dirty="0" err="1">
                <a:solidFill>
                  <a:srgbClr val="FF0000"/>
                </a:solidFill>
              </a:rPr>
              <a:t>Minimum</a:t>
            </a:r>
            <a:r>
              <a:rPr lang="pt-BR" sz="1800" b="1" dirty="0">
                <a:solidFill>
                  <a:srgbClr val="FF0000"/>
                </a:solidFill>
              </a:rPr>
              <a:t> </a:t>
            </a:r>
            <a:r>
              <a:rPr lang="pt-BR" sz="1800" b="1" dirty="0" err="1">
                <a:solidFill>
                  <a:srgbClr val="FF0000"/>
                </a:solidFill>
              </a:rPr>
              <a:t>Spanning</a:t>
            </a:r>
            <a:r>
              <a:rPr lang="pt-BR" sz="1800" b="1" dirty="0">
                <a:solidFill>
                  <a:srgbClr val="FF0000"/>
                </a:solidFill>
              </a:rPr>
              <a:t> </a:t>
            </a:r>
            <a:r>
              <a:rPr lang="pt-BR" sz="1800" b="1" dirty="0" err="1">
                <a:solidFill>
                  <a:srgbClr val="FF0000"/>
                </a:solidFill>
              </a:rPr>
              <a:t>Trees</a:t>
            </a:r>
            <a:r>
              <a:rPr lang="pt-BR" sz="1800" b="1" dirty="0">
                <a:solidFill>
                  <a:srgbClr val="FF0000"/>
                </a:solidFill>
              </a:rPr>
              <a:t> (MST) </a:t>
            </a:r>
            <a:r>
              <a:rPr lang="pt-BR" sz="1800" dirty="0"/>
              <a:t>(e.g. algoritmo de </a:t>
            </a:r>
            <a:r>
              <a:rPr lang="pt-BR" sz="1800" dirty="0" err="1"/>
              <a:t>Kruskal</a:t>
            </a:r>
            <a:r>
              <a:rPr lang="pt-BR" sz="1800" dirty="0"/>
              <a:t>, 1956)</a:t>
            </a:r>
            <a:r>
              <a:rPr lang="pt-BR" sz="1800" b="1" dirty="0"/>
              <a:t> </a:t>
            </a:r>
            <a:r>
              <a:rPr lang="pt-BR" sz="1800" dirty="0"/>
              <a:t>para verificar a configuração radial.</a:t>
            </a:r>
          </a:p>
          <a:p>
            <a:pPr marL="285750" indent="-285750" algn="just">
              <a:spcBef>
                <a:spcPts val="600"/>
              </a:spcBef>
              <a:spcAft>
                <a:spcPts val="600"/>
              </a:spcAft>
              <a:buFont typeface="Arial" panose="020B0604020202020204" pitchFamily="34" charset="0"/>
              <a:buChar char="•"/>
            </a:pPr>
            <a:r>
              <a:rPr lang="pt-BR" dirty="0"/>
              <a:t>O custo computacional é baixo, pois os grafos pequenos, não-direcionados e com arestas unitárias.</a:t>
            </a:r>
            <a:endParaRPr lang="pt-BR" sz="1800" dirty="0"/>
          </a:p>
          <a:p>
            <a:pPr marL="285750" indent="-285750" algn="just">
              <a:spcBef>
                <a:spcPts val="600"/>
              </a:spcBef>
              <a:spcAft>
                <a:spcPts val="600"/>
              </a:spcAft>
              <a:buFont typeface="Arial" panose="020B0604020202020204" pitchFamily="34" charset="0"/>
              <a:buChar char="•"/>
            </a:pPr>
            <a:endParaRPr lang="pt-BR" sz="1800" dirty="0"/>
          </a:p>
        </p:txBody>
      </p:sp>
      <p:pic>
        <p:nvPicPr>
          <p:cNvPr id="7" name="Imagem 6">
            <a:extLst>
              <a:ext uri="{FF2B5EF4-FFF2-40B4-BE49-F238E27FC236}">
                <a16:creationId xmlns:a16="http://schemas.microsoft.com/office/drawing/2014/main" id="{894525C7-1B1A-1984-D35E-A04DA021F348}"/>
              </a:ext>
            </a:extLst>
          </p:cNvPr>
          <p:cNvPicPr>
            <a:picLocks noChangeAspect="1"/>
          </p:cNvPicPr>
          <p:nvPr/>
        </p:nvPicPr>
        <p:blipFill>
          <a:blip r:embed="rId3"/>
          <a:stretch>
            <a:fillRect/>
          </a:stretch>
        </p:blipFill>
        <p:spPr>
          <a:xfrm>
            <a:off x="323528" y="3479205"/>
            <a:ext cx="8164064" cy="485843"/>
          </a:xfrm>
          <a:prstGeom prst="rect">
            <a:avLst/>
          </a:prstGeom>
        </p:spPr>
      </p:pic>
      <p:sp>
        <p:nvSpPr>
          <p:cNvPr id="10" name="CaixaDeTexto 9">
            <a:extLst>
              <a:ext uri="{FF2B5EF4-FFF2-40B4-BE49-F238E27FC236}">
                <a16:creationId xmlns:a16="http://schemas.microsoft.com/office/drawing/2014/main" id="{4492ABF7-0C38-5F8D-8E0D-C089EFC2312F}"/>
              </a:ext>
            </a:extLst>
          </p:cNvPr>
          <p:cNvSpPr txBox="1"/>
          <p:nvPr/>
        </p:nvSpPr>
        <p:spPr>
          <a:xfrm>
            <a:off x="1794677" y="3145532"/>
            <a:ext cx="6110436" cy="307777"/>
          </a:xfrm>
          <a:prstGeom prst="rect">
            <a:avLst/>
          </a:prstGeom>
          <a:noFill/>
        </p:spPr>
        <p:txBody>
          <a:bodyPr wrap="square">
            <a:spAutoFit/>
          </a:bodyPr>
          <a:lstStyle/>
          <a:p>
            <a:r>
              <a:rPr lang="pt-BR" sz="1400" dirty="0"/>
              <a:t>Número de execuções da função de verificação da configuração radial </a:t>
            </a:r>
          </a:p>
        </p:txBody>
      </p:sp>
    </p:spTree>
    <p:extLst>
      <p:ext uri="{BB962C8B-B14F-4D97-AF65-F5344CB8AC3E}">
        <p14:creationId xmlns:p14="http://schemas.microsoft.com/office/powerpoint/2010/main" val="258754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8" name="CaixaDeTexto 7">
            <a:extLst>
              <a:ext uri="{FF2B5EF4-FFF2-40B4-BE49-F238E27FC236}">
                <a16:creationId xmlns:a16="http://schemas.microsoft.com/office/drawing/2014/main" id="{2D636155-37DA-6A1F-CDE4-3ABCBD44C5A7}"/>
              </a:ext>
            </a:extLst>
          </p:cNvPr>
          <p:cNvSpPr txBox="1"/>
          <p:nvPr/>
        </p:nvSpPr>
        <p:spPr>
          <a:xfrm>
            <a:off x="165426" y="795463"/>
            <a:ext cx="8445174" cy="4647426"/>
          </a:xfrm>
          <a:prstGeom prst="rect">
            <a:avLst/>
          </a:prstGeom>
          <a:noFill/>
        </p:spPr>
        <p:txBody>
          <a:bodyPr wrap="square">
            <a:spAutoFit/>
          </a:bodyPr>
          <a:lstStyle/>
          <a:p>
            <a:pPr algn="just">
              <a:spcBef>
                <a:spcPts val="600"/>
              </a:spcBef>
              <a:spcAft>
                <a:spcPts val="600"/>
              </a:spcAft>
            </a:pPr>
            <a:r>
              <a:rPr lang="pt-BR" sz="1800" b="1" dirty="0">
                <a:solidFill>
                  <a:srgbClr val="FF0000"/>
                </a:solidFill>
              </a:rPr>
              <a:t>Aplicação da Teoria de agrupamentos:</a:t>
            </a:r>
          </a:p>
          <a:p>
            <a:pPr algn="just">
              <a:spcBef>
                <a:spcPts val="600"/>
              </a:spcBef>
              <a:spcAft>
                <a:spcPts val="600"/>
              </a:spcAft>
            </a:pPr>
            <a:r>
              <a:rPr lang="pt-BR" sz="1800" b="1" dirty="0">
                <a:solidFill>
                  <a:srgbClr val="FF0000"/>
                </a:solidFill>
              </a:rPr>
              <a:t>O que é? </a:t>
            </a:r>
            <a:r>
              <a:rPr lang="pt-BR" dirty="0"/>
              <a:t>Agrupar elementos e objetos em um conjunto de uma maneira que objetos no mesmo grupo sejam mais parecidos entre si que aqueles em outros grupos.</a:t>
            </a:r>
          </a:p>
          <a:p>
            <a:pPr algn="just">
              <a:spcBef>
                <a:spcPts val="600"/>
              </a:spcBef>
              <a:spcAft>
                <a:spcPts val="600"/>
              </a:spcAft>
            </a:pPr>
            <a:r>
              <a:rPr lang="pt-BR" sz="1800" b="1" dirty="0">
                <a:solidFill>
                  <a:srgbClr val="FF0000"/>
                </a:solidFill>
              </a:rPr>
              <a:t>Exemplo</a:t>
            </a:r>
          </a:p>
          <a:p>
            <a:pPr algn="just">
              <a:spcBef>
                <a:spcPts val="600"/>
              </a:spcBef>
              <a:spcAft>
                <a:spcPts val="600"/>
              </a:spcAft>
            </a:pPr>
            <a:endParaRPr lang="pt-BR" b="1" dirty="0">
              <a:solidFill>
                <a:srgbClr val="FF0000"/>
              </a:solidFill>
            </a:endParaRPr>
          </a:p>
          <a:p>
            <a:pPr algn="just">
              <a:spcBef>
                <a:spcPts val="600"/>
              </a:spcBef>
              <a:spcAft>
                <a:spcPts val="600"/>
              </a:spcAft>
            </a:pPr>
            <a:endParaRPr lang="pt-BR" sz="1800" b="1" dirty="0">
              <a:solidFill>
                <a:srgbClr val="FF0000"/>
              </a:solidFill>
            </a:endParaRPr>
          </a:p>
          <a:p>
            <a:pPr algn="just">
              <a:spcBef>
                <a:spcPts val="600"/>
              </a:spcBef>
              <a:spcAft>
                <a:spcPts val="600"/>
              </a:spcAft>
            </a:pPr>
            <a:endParaRPr lang="pt-BR" b="1" dirty="0">
              <a:solidFill>
                <a:srgbClr val="FF0000"/>
              </a:solidFill>
            </a:endParaRPr>
          </a:p>
          <a:p>
            <a:pPr algn="just">
              <a:spcBef>
                <a:spcPts val="600"/>
              </a:spcBef>
              <a:spcAft>
                <a:spcPts val="600"/>
              </a:spcAft>
            </a:pPr>
            <a:endParaRPr lang="pt-BR" sz="1800" b="1" dirty="0">
              <a:solidFill>
                <a:srgbClr val="FF0000"/>
              </a:solidFill>
            </a:endParaRPr>
          </a:p>
          <a:p>
            <a:pPr algn="just">
              <a:spcBef>
                <a:spcPts val="600"/>
              </a:spcBef>
              <a:spcAft>
                <a:spcPts val="600"/>
              </a:spcAft>
            </a:pPr>
            <a:endParaRPr lang="pt-BR" b="1" dirty="0">
              <a:solidFill>
                <a:srgbClr val="FF0000"/>
              </a:solidFill>
            </a:endParaRPr>
          </a:p>
          <a:p>
            <a:pPr algn="just">
              <a:spcBef>
                <a:spcPts val="600"/>
              </a:spcBef>
              <a:spcAft>
                <a:spcPts val="600"/>
              </a:spcAft>
            </a:pPr>
            <a:r>
              <a:rPr lang="pt-BR" b="1" dirty="0">
                <a:solidFill>
                  <a:srgbClr val="FF0000"/>
                </a:solidFill>
              </a:rPr>
              <a:t>Inovação:</a:t>
            </a:r>
            <a:r>
              <a:rPr lang="pt-BR" dirty="0"/>
              <a:t> até então, a literatura sobre RRD aplicava a teoria no agrupamento de cargas (Salazar et al., 2006) ou no agrupamento de demandas horárias (Ji et al., 2021) (Cao et al., 2022).</a:t>
            </a:r>
          </a:p>
        </p:txBody>
      </p:sp>
      <p:pic>
        <p:nvPicPr>
          <p:cNvPr id="12" name="Imagem 11">
            <a:extLst>
              <a:ext uri="{FF2B5EF4-FFF2-40B4-BE49-F238E27FC236}">
                <a16:creationId xmlns:a16="http://schemas.microsoft.com/office/drawing/2014/main" id="{F2550340-1AEC-25C4-260F-97AB17A8A47C}"/>
              </a:ext>
            </a:extLst>
          </p:cNvPr>
          <p:cNvPicPr>
            <a:picLocks noChangeAspect="1"/>
          </p:cNvPicPr>
          <p:nvPr/>
        </p:nvPicPr>
        <p:blipFill>
          <a:blip r:embed="rId3"/>
          <a:stretch>
            <a:fillRect/>
          </a:stretch>
        </p:blipFill>
        <p:spPr>
          <a:xfrm>
            <a:off x="2195736" y="1983971"/>
            <a:ext cx="4222970" cy="2058126"/>
          </a:xfrm>
          <a:prstGeom prst="rect">
            <a:avLst/>
          </a:prstGeom>
        </p:spPr>
      </p:pic>
      <p:sp>
        <p:nvSpPr>
          <p:cNvPr id="14" name="CaixaDeTexto 13">
            <a:extLst>
              <a:ext uri="{FF2B5EF4-FFF2-40B4-BE49-F238E27FC236}">
                <a16:creationId xmlns:a16="http://schemas.microsoft.com/office/drawing/2014/main" id="{DEA62A77-31CB-36C0-D09C-33A19E0C95BB}"/>
              </a:ext>
            </a:extLst>
          </p:cNvPr>
          <p:cNvSpPr txBox="1"/>
          <p:nvPr/>
        </p:nvSpPr>
        <p:spPr>
          <a:xfrm>
            <a:off x="1417452" y="4061891"/>
            <a:ext cx="6048672" cy="307777"/>
          </a:xfrm>
          <a:prstGeom prst="rect">
            <a:avLst/>
          </a:prstGeom>
          <a:noFill/>
        </p:spPr>
        <p:txBody>
          <a:bodyPr wrap="square">
            <a:spAutoFit/>
          </a:bodyPr>
          <a:lstStyle/>
          <a:p>
            <a:r>
              <a:rPr lang="pt-BR" sz="1400" dirty="0"/>
              <a:t>Figura - Representação de agrupamento de elementos (Salazar et al., 2006).</a:t>
            </a:r>
          </a:p>
        </p:txBody>
      </p:sp>
    </p:spTree>
    <p:extLst>
      <p:ext uri="{BB962C8B-B14F-4D97-AF65-F5344CB8AC3E}">
        <p14:creationId xmlns:p14="http://schemas.microsoft.com/office/powerpoint/2010/main" val="133199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8" name="CaixaDeTexto 7">
            <a:extLst>
              <a:ext uri="{FF2B5EF4-FFF2-40B4-BE49-F238E27FC236}">
                <a16:creationId xmlns:a16="http://schemas.microsoft.com/office/drawing/2014/main" id="{2D636155-37DA-6A1F-CDE4-3ABCBD44C5A7}"/>
              </a:ext>
            </a:extLst>
          </p:cNvPr>
          <p:cNvSpPr txBox="1"/>
          <p:nvPr/>
        </p:nvSpPr>
        <p:spPr>
          <a:xfrm>
            <a:off x="179512" y="837158"/>
            <a:ext cx="8445174" cy="4832092"/>
          </a:xfrm>
          <a:prstGeom prst="rect">
            <a:avLst/>
          </a:prstGeom>
          <a:noFill/>
        </p:spPr>
        <p:txBody>
          <a:bodyPr wrap="square">
            <a:spAutoFit/>
          </a:bodyPr>
          <a:lstStyle/>
          <a:p>
            <a:pPr algn="just">
              <a:spcBef>
                <a:spcPts val="600"/>
              </a:spcBef>
              <a:spcAft>
                <a:spcPts val="600"/>
              </a:spcAft>
            </a:pPr>
            <a:r>
              <a:rPr lang="pt-BR" sz="1600" b="1" dirty="0">
                <a:solidFill>
                  <a:srgbClr val="FF0000"/>
                </a:solidFill>
              </a:rPr>
              <a:t>Algoritmo de agrupamento de ciclos</a:t>
            </a:r>
          </a:p>
          <a:p>
            <a:pPr marL="285750" indent="-285750" algn="just">
              <a:spcBef>
                <a:spcPts val="600"/>
              </a:spcBef>
              <a:spcAft>
                <a:spcPts val="600"/>
              </a:spcAft>
              <a:buFont typeface="Arial" panose="020B0604020202020204" pitchFamily="34" charset="0"/>
              <a:buChar char="•"/>
            </a:pPr>
            <a:r>
              <a:rPr lang="pt-BR" sz="1600" dirty="0"/>
              <a:t>Proposto algoritmo de agrupamento de ciclos formados com o </a:t>
            </a:r>
            <a:r>
              <a:rPr lang="pt-BR" sz="1600" dirty="0">
                <a:solidFill>
                  <a:srgbClr val="FF0000"/>
                </a:solidFill>
              </a:rPr>
              <a:t>fechamento das chaves NAs</a:t>
            </a:r>
            <a:r>
              <a:rPr lang="pt-BR" sz="1600" dirty="0"/>
              <a:t>,</a:t>
            </a:r>
            <a:r>
              <a:rPr lang="pt-BR" sz="1600" dirty="0">
                <a:solidFill>
                  <a:srgbClr val="FF0000"/>
                </a:solidFill>
              </a:rPr>
              <a:t> </a:t>
            </a:r>
            <a:r>
              <a:rPr lang="pt-BR" sz="1600" dirty="0"/>
              <a:t> determinando se um ciclo está contido em outro (i.e. compartilham arestas).</a:t>
            </a: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r>
              <a:rPr lang="pt-BR" sz="1600" b="1" dirty="0">
                <a:solidFill>
                  <a:srgbClr val="FF0000"/>
                </a:solidFill>
              </a:rPr>
              <a:t>Justificativa</a:t>
            </a:r>
            <a:r>
              <a:rPr lang="pt-BR" sz="1600" dirty="0"/>
              <a:t>: suposição que as chaves NAs pertencentes a outros grupos terão menor influência no resultado das perdas do grupo que será analisado.</a:t>
            </a:r>
          </a:p>
        </p:txBody>
      </p:sp>
      <p:pic>
        <p:nvPicPr>
          <p:cNvPr id="2" name="Imagem 1">
            <a:extLst>
              <a:ext uri="{FF2B5EF4-FFF2-40B4-BE49-F238E27FC236}">
                <a16:creationId xmlns:a16="http://schemas.microsoft.com/office/drawing/2014/main" id="{18210B09-1082-D57C-985E-2D6DC1630BA4}"/>
              </a:ext>
            </a:extLst>
          </p:cNvPr>
          <p:cNvPicPr>
            <a:picLocks noChangeAspect="1"/>
          </p:cNvPicPr>
          <p:nvPr/>
        </p:nvPicPr>
        <p:blipFill rotWithShape="1">
          <a:blip r:embed="rId2"/>
          <a:srcRect t="3979"/>
          <a:stretch/>
        </p:blipFill>
        <p:spPr>
          <a:xfrm>
            <a:off x="1331640" y="1777380"/>
            <a:ext cx="5657785" cy="3224543"/>
          </a:xfrm>
          <a:prstGeom prst="rect">
            <a:avLst/>
          </a:prstGeom>
        </p:spPr>
      </p:pic>
      <p:sp>
        <p:nvSpPr>
          <p:cNvPr id="7" name="CaixaDeTexto 6">
            <a:extLst>
              <a:ext uri="{FF2B5EF4-FFF2-40B4-BE49-F238E27FC236}">
                <a16:creationId xmlns:a16="http://schemas.microsoft.com/office/drawing/2014/main" id="{EA0F3742-6751-4979-83BA-BCAE67B92F81}"/>
              </a:ext>
            </a:extLst>
          </p:cNvPr>
          <p:cNvSpPr txBox="1"/>
          <p:nvPr/>
        </p:nvSpPr>
        <p:spPr>
          <a:xfrm>
            <a:off x="2660610" y="4801716"/>
            <a:ext cx="4575686" cy="307777"/>
          </a:xfrm>
          <a:prstGeom prst="rect">
            <a:avLst/>
          </a:prstGeom>
          <a:noFill/>
        </p:spPr>
        <p:txBody>
          <a:bodyPr wrap="square">
            <a:spAutoFit/>
          </a:bodyPr>
          <a:lstStyle/>
          <a:p>
            <a:r>
              <a:rPr lang="pt-BR" sz="1400" dirty="0"/>
              <a:t>Grupo nº 4 da rede de 136-barras. Fonte: autor.</a:t>
            </a:r>
          </a:p>
        </p:txBody>
      </p:sp>
    </p:spTree>
    <p:extLst>
      <p:ext uri="{BB962C8B-B14F-4D97-AF65-F5344CB8AC3E}">
        <p14:creationId xmlns:p14="http://schemas.microsoft.com/office/powerpoint/2010/main" val="6783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D636155-37DA-6A1F-CDE4-3ABCBD44C5A7}"/>
                  </a:ext>
                </a:extLst>
              </p:cNvPr>
              <p:cNvSpPr txBox="1"/>
              <p:nvPr/>
            </p:nvSpPr>
            <p:spPr>
              <a:xfrm>
                <a:off x="179512" y="837158"/>
                <a:ext cx="8445174" cy="3216265"/>
              </a:xfrm>
              <a:prstGeom prst="rect">
                <a:avLst/>
              </a:prstGeom>
              <a:noFill/>
            </p:spPr>
            <p:txBody>
              <a:bodyPr wrap="square">
                <a:spAutoFit/>
              </a:bodyPr>
              <a:lstStyle/>
              <a:p>
                <a:pPr algn="just">
                  <a:spcBef>
                    <a:spcPts val="1200"/>
                  </a:spcBef>
                  <a:spcAft>
                    <a:spcPts val="600"/>
                  </a:spcAft>
                </a:pPr>
                <a:r>
                  <a:rPr lang="pt-BR" sz="1600" b="1" dirty="0">
                    <a:solidFill>
                      <a:srgbClr val="FF0000"/>
                    </a:solidFill>
                  </a:rPr>
                  <a:t>Algoritmo de agrupamento de ciclos</a:t>
                </a:r>
              </a:p>
              <a:p>
                <a:pPr marL="285750" indent="-285750" algn="just">
                  <a:spcBef>
                    <a:spcPts val="1200"/>
                  </a:spcBef>
                  <a:spcAft>
                    <a:spcPts val="600"/>
                  </a:spcAft>
                  <a:buFont typeface="Arial" panose="020B0604020202020204" pitchFamily="34" charset="0"/>
                  <a:buChar char="•"/>
                </a:pPr>
                <a:r>
                  <a:rPr lang="pt-BR" sz="1600" dirty="0">
                    <a:effectLst/>
                    <a:ea typeface="Times New Roman" panose="02020603050405020304" pitchFamily="18" charset="0"/>
                    <a:cs typeface="Times New Roman" panose="02020603050405020304" pitchFamily="18" charset="0"/>
                  </a:rPr>
                  <a:t>Utilizado o algoritmo de menor caminho de </a:t>
                </a:r>
                <a:r>
                  <a:rPr lang="pt-BR" sz="1600" dirty="0" err="1">
                    <a:effectLst/>
                    <a:ea typeface="Times New Roman" panose="02020603050405020304" pitchFamily="18" charset="0"/>
                    <a:cs typeface="Times New Roman" panose="02020603050405020304" pitchFamily="18" charset="0"/>
                  </a:rPr>
                  <a:t>Dijkstra</a:t>
                </a:r>
                <a:r>
                  <a:rPr lang="pt-BR" sz="1600" dirty="0">
                    <a:effectLst/>
                    <a:ea typeface="Times New Roman" panose="02020603050405020304" pitchFamily="18" charset="0"/>
                    <a:cs typeface="Times New Roman" panose="02020603050405020304" pitchFamily="18" charset="0"/>
                  </a:rPr>
                  <a:t> (1959).</a:t>
                </a:r>
              </a:p>
              <a:p>
                <a:pPr marL="285750" indent="-285750" algn="just">
                  <a:spcBef>
                    <a:spcPts val="1200"/>
                  </a:spcBef>
                  <a:spcAft>
                    <a:spcPts val="600"/>
                  </a:spcAft>
                  <a:buFont typeface="Arial" panose="020B0604020202020204" pitchFamily="34" charset="0"/>
                  <a:buChar char="•"/>
                </a:pPr>
                <a:r>
                  <a:rPr lang="pt-BR" sz="1600" dirty="0">
                    <a:effectLst/>
                    <a:ea typeface="Times New Roman" panose="02020603050405020304" pitchFamily="18" charset="0"/>
                    <a:cs typeface="Times New Roman" panose="02020603050405020304" pitchFamily="18" charset="0"/>
                  </a:rPr>
                  <a:t>Após o agrupamento, a IBE é aplicada a todas as chaves NA de um grupo enquanto as chaves NAs dos outros grupos são mantidas fechadas (</a:t>
                </a:r>
                <a:r>
                  <a:rPr lang="pt-BR" sz="1600" dirty="0">
                    <a:solidFill>
                      <a:srgbClr val="FF0000"/>
                    </a:solidFill>
                    <a:effectLst/>
                    <a:ea typeface="Times New Roman" panose="02020603050405020304" pitchFamily="18" charset="0"/>
                    <a:cs typeface="Times New Roman" panose="02020603050405020304" pitchFamily="18" charset="0"/>
                  </a:rPr>
                  <a:t>heurística </a:t>
                </a:r>
                <a:r>
                  <a:rPr lang="pt-BR" sz="1600" i="1" dirty="0">
                    <a:solidFill>
                      <a:srgbClr val="FF0000"/>
                    </a:solidFill>
                    <a:effectLst/>
                    <a:ea typeface="Times New Roman" panose="02020603050405020304" pitchFamily="18" charset="0"/>
                    <a:cs typeface="Times New Roman" panose="02020603050405020304" pitchFamily="18" charset="0"/>
                  </a:rPr>
                  <a:t>close-</a:t>
                </a:r>
                <a:r>
                  <a:rPr lang="pt-BR" sz="1600" i="1" dirty="0" err="1">
                    <a:solidFill>
                      <a:srgbClr val="FF0000"/>
                    </a:solidFill>
                    <a:effectLst/>
                    <a:ea typeface="Times New Roman" panose="02020603050405020304" pitchFamily="18" charset="0"/>
                    <a:cs typeface="Times New Roman" panose="02020603050405020304" pitchFamily="18" charset="0"/>
                  </a:rPr>
                  <a:t>all</a:t>
                </a:r>
                <a:r>
                  <a:rPr lang="pt-BR" sz="1600" i="1" dirty="0">
                    <a:effectLst/>
                    <a:ea typeface="Times New Roman" panose="02020603050405020304" pitchFamily="18" charset="0"/>
                    <a:cs typeface="Times New Roman" panose="02020603050405020304" pitchFamily="18" charset="0"/>
                  </a:rPr>
                  <a:t>).</a:t>
                </a:r>
              </a:p>
              <a:p>
                <a:pPr marL="285750" indent="-285750" algn="just">
                  <a:spcBef>
                    <a:spcPts val="1200"/>
                  </a:spcBef>
                  <a:spcAft>
                    <a:spcPts val="600"/>
                  </a:spcAft>
                  <a:buFont typeface="Arial" panose="020B0604020202020204" pitchFamily="34" charset="0"/>
                  <a:buChar char="•"/>
                </a:pPr>
                <a:r>
                  <a:rPr lang="pt-BR" sz="1600" dirty="0">
                    <a:ea typeface="Times New Roman" panose="02020603050405020304" pitchFamily="18" charset="0"/>
                    <a:cs typeface="Times New Roman" panose="02020603050405020304" pitchFamily="18" charset="0"/>
                  </a:rPr>
                  <a:t>Aplicação da IBE com agrupamento de ciclos nas gerações pares.</a:t>
                </a:r>
              </a:p>
              <a:p>
                <a:pPr marL="285750" indent="-285750" algn="just">
                  <a:spcBef>
                    <a:spcPts val="1200"/>
                  </a:spcBef>
                  <a:spcAft>
                    <a:spcPts val="600"/>
                  </a:spcAft>
                  <a:buFont typeface="Arial" panose="020B0604020202020204" pitchFamily="34" charset="0"/>
                  <a:buChar char="•"/>
                </a:pPr>
                <a:r>
                  <a:rPr lang="pt-BR" sz="1600" dirty="0">
                    <a:effectLst/>
                    <a:ea typeface="Times New Roman" panose="02020603050405020304" pitchFamily="18" charset="0"/>
                    <a:cs typeface="Times New Roman" panose="02020603050405020304" pitchFamily="18" charset="0"/>
                  </a:rPr>
                  <a:t>O agrupamento de ciclos é necessário na resolução das redes de 119 e 136-barras.</a:t>
                </a:r>
              </a:p>
              <a:p>
                <a:pPr marL="285750" indent="-285750" algn="just">
                  <a:spcBef>
                    <a:spcPts val="1200"/>
                  </a:spcBef>
                  <a:spcAft>
                    <a:spcPts val="600"/>
                  </a:spcAft>
                  <a:buFont typeface="Arial" panose="020B0604020202020204" pitchFamily="34" charset="0"/>
                  <a:buChar char="•"/>
                </a:pPr>
                <a:r>
                  <a:rPr lang="pt-BR" sz="1600" dirty="0">
                    <a:effectLst/>
                    <a:ea typeface="Times New Roman" panose="02020603050405020304" pitchFamily="18" charset="0"/>
                    <a:cs typeface="Times New Roman" panose="02020603050405020304" pitchFamily="18" charset="0"/>
                  </a:rPr>
                  <a:t>Visando a criação de </a:t>
                </a:r>
                <a:r>
                  <a:rPr lang="pt-BR" sz="1600" dirty="0">
                    <a:ea typeface="Times New Roman" panose="02020603050405020304" pitchFamily="18" charset="0"/>
                    <a:cs typeface="Times New Roman" panose="02020603050405020304" pitchFamily="18" charset="0"/>
                  </a:rPr>
                  <a:t>uma </a:t>
                </a:r>
                <a:r>
                  <a:rPr lang="pt-BR" sz="1600" dirty="0">
                    <a:solidFill>
                      <a:srgbClr val="FF0000"/>
                    </a:solidFill>
                    <a:ea typeface="Times New Roman" panose="02020603050405020304" pitchFamily="18" charset="0"/>
                    <a:cs typeface="Times New Roman" panose="02020603050405020304" pitchFamily="18" charset="0"/>
                  </a:rPr>
                  <a:t>metodologia única</a:t>
                </a:r>
                <a:r>
                  <a:rPr lang="pt-BR" sz="1600" dirty="0">
                    <a:ea typeface="Times New Roman" panose="02020603050405020304" pitchFamily="18" charset="0"/>
                    <a:cs typeface="Times New Roman" panose="02020603050405020304" pitchFamily="18" charset="0"/>
                  </a:rPr>
                  <a:t>, </a:t>
                </a:r>
                <a:r>
                  <a:rPr lang="pt-BR" sz="1600" dirty="0">
                    <a:effectLst/>
                    <a:ea typeface="Times New Roman" panose="02020603050405020304" pitchFamily="18" charset="0"/>
                    <a:cs typeface="Times New Roman" panose="02020603050405020304" pitchFamily="18" charset="0"/>
                  </a:rPr>
                  <a:t>definiu-se por aplicar a IBE nos ciclos agrupados somente em redes com número de </a:t>
                </a:r>
                <a:r>
                  <a:rPr lang="pt-BR" sz="1600" dirty="0">
                    <a:solidFill>
                      <a:srgbClr val="FF0000"/>
                    </a:solidFill>
                    <a:effectLst/>
                    <a:ea typeface="Times New Roman" panose="02020603050405020304" pitchFamily="18" charset="0"/>
                    <a:cs typeface="Times New Roman" panose="02020603050405020304" pitchFamily="18" charset="0"/>
                  </a:rPr>
                  <a:t>grupos </a:t>
                </a:r>
                <a14:m>
                  <m:oMath xmlns:m="http://schemas.openxmlformats.org/officeDocument/2006/math">
                    <m:r>
                      <a:rPr lang="pt-BR" sz="16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pt-BR" sz="1600" b="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3</m:t>
                    </m:r>
                    <m:r>
                      <a:rPr lang="pt-BR" sz="1600" b="0" i="0" smtClean="0">
                        <a:effectLst/>
                        <a:latin typeface="Cambria Math" panose="02040503050406030204" pitchFamily="18" charset="0"/>
                        <a:ea typeface="Cambria Math" panose="02040503050406030204" pitchFamily="18" charset="0"/>
                        <a:cs typeface="Times New Roman" panose="02020603050405020304" pitchFamily="18" charset="0"/>
                      </a:rPr>
                      <m:t>.</m:t>
                    </m:r>
                  </m:oMath>
                </a14:m>
                <a:endParaRPr lang="pt-BR" sz="1600" dirty="0">
                  <a:effectLst/>
                  <a:ea typeface="Times New Roman" panose="02020603050405020304" pitchFamily="18" charset="0"/>
                  <a:cs typeface="Times New Roman" panose="02020603050405020304" pitchFamily="18" charset="0"/>
                </a:endParaRPr>
              </a:p>
            </p:txBody>
          </p:sp>
        </mc:Choice>
        <mc:Fallback xmlns="">
          <p:sp>
            <p:nvSpPr>
              <p:cNvPr id="8" name="CaixaDeTexto 7">
                <a:extLst>
                  <a:ext uri="{FF2B5EF4-FFF2-40B4-BE49-F238E27FC236}">
                    <a16:creationId xmlns:a16="http://schemas.microsoft.com/office/drawing/2014/main" id="{2D636155-37DA-6A1F-CDE4-3ABCBD44C5A7}"/>
                  </a:ext>
                </a:extLst>
              </p:cNvPr>
              <p:cNvSpPr txBox="1">
                <a:spLocks noRot="1" noChangeAspect="1" noMove="1" noResize="1" noEditPoints="1" noAdjustHandles="1" noChangeArrowheads="1" noChangeShapeType="1" noTextEdit="1"/>
              </p:cNvSpPr>
              <p:nvPr/>
            </p:nvSpPr>
            <p:spPr>
              <a:xfrm>
                <a:off x="179512" y="837158"/>
                <a:ext cx="8445174" cy="3216265"/>
              </a:xfrm>
              <a:prstGeom prst="rect">
                <a:avLst/>
              </a:prstGeom>
              <a:blipFill>
                <a:blip r:embed="rId2"/>
                <a:stretch>
                  <a:fillRect l="-361" t="-568" r="-361" b="-1515"/>
                </a:stretch>
              </a:blipFill>
            </p:spPr>
            <p:txBody>
              <a:bodyPr/>
              <a:lstStyle/>
              <a:p>
                <a:r>
                  <a:rPr lang="pt-BR">
                    <a:noFill/>
                  </a:rPr>
                  <a:t> </a:t>
                </a:r>
              </a:p>
            </p:txBody>
          </p:sp>
        </mc:Fallback>
      </mc:AlternateContent>
    </p:spTree>
    <p:extLst>
      <p:ext uri="{BB962C8B-B14F-4D97-AF65-F5344CB8AC3E}">
        <p14:creationId xmlns:p14="http://schemas.microsoft.com/office/powerpoint/2010/main" val="4936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6. Redes Benchmark</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449A8F9F-7BDD-4F0B-86C5-DFC5CE2F8FF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2812137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85FEA7AD-C1F9-4DF2-81A2-610C7729A5FC}"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33 barras</a:t>
            </a:r>
          </a:p>
        </p:txBody>
      </p:sp>
      <p:pic>
        <p:nvPicPr>
          <p:cNvPr id="3" name="Imagem 2">
            <a:extLst>
              <a:ext uri="{FF2B5EF4-FFF2-40B4-BE49-F238E27FC236}">
                <a16:creationId xmlns:a16="http://schemas.microsoft.com/office/drawing/2014/main" id="{8412FFA8-231F-5489-A509-47AD9166EB2B}"/>
              </a:ext>
            </a:extLst>
          </p:cNvPr>
          <p:cNvPicPr>
            <a:picLocks noChangeAspect="1"/>
          </p:cNvPicPr>
          <p:nvPr/>
        </p:nvPicPr>
        <p:blipFill>
          <a:blip r:embed="rId2"/>
          <a:stretch>
            <a:fillRect/>
          </a:stretch>
        </p:blipFill>
        <p:spPr>
          <a:xfrm>
            <a:off x="2288055" y="1220222"/>
            <a:ext cx="3743325" cy="2181225"/>
          </a:xfrm>
          <a:prstGeom prst="rect">
            <a:avLst/>
          </a:prstGeom>
        </p:spPr>
      </p:pic>
      <p:sp>
        <p:nvSpPr>
          <p:cNvPr id="8" name="CaixaDeTexto 7">
            <a:extLst>
              <a:ext uri="{FF2B5EF4-FFF2-40B4-BE49-F238E27FC236}">
                <a16:creationId xmlns:a16="http://schemas.microsoft.com/office/drawing/2014/main" id="{BE8A9467-9610-01CD-E71C-92DBD2A925F6}"/>
              </a:ext>
            </a:extLst>
          </p:cNvPr>
          <p:cNvSpPr txBox="1"/>
          <p:nvPr/>
        </p:nvSpPr>
        <p:spPr>
          <a:xfrm>
            <a:off x="310096" y="789643"/>
            <a:ext cx="8300504" cy="338554"/>
          </a:xfrm>
          <a:prstGeom prst="rect">
            <a:avLst/>
          </a:prstGeom>
          <a:noFill/>
        </p:spPr>
        <p:txBody>
          <a:bodyPr wrap="square">
            <a:spAutoFit/>
          </a:bodyPr>
          <a:lstStyle/>
          <a:p>
            <a:r>
              <a:rPr lang="pt-BR" sz="1600" dirty="0"/>
              <a:t>Sistema apresentado no trabalho de (M. E. Baran &amp; Wu, 1989)</a:t>
            </a:r>
          </a:p>
        </p:txBody>
      </p:sp>
      <p:graphicFrame>
        <p:nvGraphicFramePr>
          <p:cNvPr id="9" name="Tabela 8">
            <a:extLst>
              <a:ext uri="{FF2B5EF4-FFF2-40B4-BE49-F238E27FC236}">
                <a16:creationId xmlns:a16="http://schemas.microsoft.com/office/drawing/2014/main" id="{A453390D-4CEE-D618-1627-8E7B4C786D99}"/>
              </a:ext>
            </a:extLst>
          </p:cNvPr>
          <p:cNvGraphicFramePr>
            <a:graphicFrameLocks noGrp="1"/>
          </p:cNvGraphicFramePr>
          <p:nvPr/>
        </p:nvGraphicFramePr>
        <p:xfrm>
          <a:off x="2699792" y="4200013"/>
          <a:ext cx="3080578" cy="907415"/>
        </p:xfrm>
        <a:graphic>
          <a:graphicData uri="http://schemas.openxmlformats.org/drawingml/2006/table">
            <a:tbl>
              <a:tblPr firstRow="1" firstCol="1" bandRow="1"/>
              <a:tblGrid>
                <a:gridCol w="2055208">
                  <a:extLst>
                    <a:ext uri="{9D8B030D-6E8A-4147-A177-3AD203B41FA5}">
                      <a16:colId xmlns:a16="http://schemas.microsoft.com/office/drawing/2014/main" val="302265787"/>
                    </a:ext>
                  </a:extLst>
                </a:gridCol>
                <a:gridCol w="1025370">
                  <a:extLst>
                    <a:ext uri="{9D8B030D-6E8A-4147-A177-3AD203B41FA5}">
                      <a16:colId xmlns:a16="http://schemas.microsoft.com/office/drawing/2014/main" val="2219185059"/>
                    </a:ext>
                  </a:extLst>
                </a:gridCol>
              </a:tblGrid>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Nº Barras</a:t>
                      </a:r>
                    </a:p>
                  </a:txBody>
                  <a:tcPr marL="44457" marR="44457"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effectLst/>
                          <a:latin typeface="+mn-lt"/>
                          <a:ea typeface="Times New Roman"/>
                          <a:cs typeface="Times New Roman" panose="02020603050405020304" pitchFamily="18" charset="0"/>
                        </a:rPr>
                        <a:t>33</a:t>
                      </a:r>
                    </a:p>
                  </a:txBody>
                  <a:tcPr marL="44457" marR="44457"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7609418"/>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Nº Linhas/Chaves</a:t>
                      </a:r>
                    </a:p>
                  </a:txBody>
                  <a:tcPr marL="44457" marR="44457"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effectLst/>
                          <a:latin typeface="+mn-lt"/>
                          <a:ea typeface="Times New Roman"/>
                          <a:cs typeface="Times New Roman" panose="02020603050405020304" pitchFamily="18" charset="0"/>
                        </a:rPr>
                        <a:t>37</a:t>
                      </a:r>
                    </a:p>
                  </a:txBody>
                  <a:tcPr marL="44457" marR="44457"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960687"/>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Nº Chaves</a:t>
                      </a:r>
                      <a:r>
                        <a:rPr kumimoji="0" lang="pt-BR" sz="1100" b="1" baseline="0" dirty="0">
                          <a:solidFill>
                            <a:schemeClr val="tx1"/>
                          </a:solidFill>
                          <a:latin typeface="+mn-lt"/>
                          <a:ea typeface="+mn-ea"/>
                          <a:cs typeface="+mn-cs"/>
                        </a:rPr>
                        <a:t> NAs</a:t>
                      </a:r>
                      <a:endParaRPr kumimoji="0" lang="pt-BR" sz="1100" b="1" dirty="0">
                        <a:solidFill>
                          <a:schemeClr val="tx1"/>
                        </a:solidFill>
                        <a:latin typeface="+mn-lt"/>
                        <a:ea typeface="+mn-ea"/>
                        <a:cs typeface="+mn-cs"/>
                      </a:endParaRP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effectLst/>
                          <a:latin typeface="+mn-lt"/>
                          <a:ea typeface="Times New Roman"/>
                          <a:cs typeface="Times New Roman" panose="02020603050405020304" pitchFamily="18" charset="0"/>
                        </a:rPr>
                        <a:t>5</a:t>
                      </a: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7201015"/>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Perdas conf. inicial (kW)</a:t>
                      </a: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solidFill>
                            <a:srgbClr val="000000"/>
                          </a:solidFill>
                          <a:effectLst/>
                          <a:latin typeface="+mn-lt"/>
                          <a:ea typeface="Times New Roman"/>
                          <a:cs typeface="Times New Roman" panose="02020603050405020304" pitchFamily="18" charset="0"/>
                        </a:rPr>
                        <a:t>202,69</a:t>
                      </a:r>
                      <a:endParaRPr lang="pt-BR" sz="1100" dirty="0">
                        <a:effectLst/>
                        <a:latin typeface="+mn-lt"/>
                        <a:ea typeface="Times New Roman"/>
                        <a:cs typeface="Times New Roman" panose="02020603050405020304" pitchFamily="18" charset="0"/>
                      </a:endParaRP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7159259"/>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Perdas ótimo (kW)</a:t>
                      </a: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solidFill>
                            <a:srgbClr val="000000"/>
                          </a:solidFill>
                          <a:effectLst/>
                          <a:latin typeface="+mn-lt"/>
                          <a:ea typeface="Times New Roman"/>
                          <a:cs typeface="Times New Roman" panose="02020603050405020304" pitchFamily="18" charset="0"/>
                        </a:rPr>
                        <a:t>139,55</a:t>
                      </a:r>
                      <a:endParaRPr lang="pt-BR" sz="1100" dirty="0">
                        <a:effectLst/>
                        <a:latin typeface="+mn-lt"/>
                        <a:ea typeface="Times New Roman"/>
                        <a:cs typeface="Times New Roman" panose="02020603050405020304" pitchFamily="18" charset="0"/>
                      </a:endParaRP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4079128"/>
                  </a:ext>
                </a:extLst>
              </a:tr>
            </a:tbl>
          </a:graphicData>
        </a:graphic>
      </p:graphicFrame>
      <p:sp>
        <p:nvSpPr>
          <p:cNvPr id="15" name="CaixaDeTexto 14">
            <a:extLst>
              <a:ext uri="{FF2B5EF4-FFF2-40B4-BE49-F238E27FC236}">
                <a16:creationId xmlns:a16="http://schemas.microsoft.com/office/drawing/2014/main" id="{5400D758-74F1-1985-7716-9BBAE4E0A7FE}"/>
              </a:ext>
            </a:extLst>
          </p:cNvPr>
          <p:cNvSpPr txBox="1"/>
          <p:nvPr/>
        </p:nvSpPr>
        <p:spPr>
          <a:xfrm>
            <a:off x="2623485" y="3444040"/>
            <a:ext cx="4572000" cy="461665"/>
          </a:xfrm>
          <a:prstGeom prst="rect">
            <a:avLst/>
          </a:prstGeom>
          <a:noFill/>
        </p:spPr>
        <p:txBody>
          <a:bodyPr wrap="square">
            <a:spAutoFit/>
          </a:bodyPr>
          <a:lstStyle/>
          <a:p>
            <a:r>
              <a:rPr lang="pt-BR" sz="1200" dirty="0">
                <a:effectLst/>
                <a:ea typeface="Times New Roman" panose="02020603050405020304" pitchFamily="18" charset="0"/>
                <a:cs typeface="Times New Roman" panose="02020603050405020304" pitchFamily="18" charset="0"/>
              </a:rPr>
              <a:t>Chaves NAs na configuração inicial: </a:t>
            </a:r>
            <a:r>
              <a:rPr lang="pt-BR" sz="1200" dirty="0">
                <a:solidFill>
                  <a:srgbClr val="FF0000"/>
                </a:solidFill>
                <a:effectLst/>
                <a:ea typeface="Times New Roman" panose="02020603050405020304" pitchFamily="18" charset="0"/>
                <a:cs typeface="Times New Roman" panose="02020603050405020304" pitchFamily="18" charset="0"/>
              </a:rPr>
              <a:t>s4, s11, s13.</a:t>
            </a:r>
            <a:br>
              <a:rPr lang="pt-BR" sz="1200" dirty="0">
                <a:effectLst/>
                <a:ea typeface="Times New Roman" panose="02020603050405020304" pitchFamily="18" charset="0"/>
                <a:cs typeface="Times New Roman" panose="02020603050405020304" pitchFamily="18" charset="0"/>
              </a:rPr>
            </a:br>
            <a:r>
              <a:rPr lang="pt-BR" sz="1200" dirty="0">
                <a:effectLst/>
                <a:ea typeface="Times New Roman" panose="02020603050405020304" pitchFamily="18" charset="0"/>
                <a:cs typeface="Times New Roman" panose="02020603050405020304" pitchFamily="18" charset="0"/>
              </a:rPr>
              <a:t>Chaves NAs na configuração ótima: </a:t>
            </a:r>
            <a:r>
              <a:rPr lang="pt-BR" sz="1200" dirty="0">
                <a:solidFill>
                  <a:srgbClr val="0070C0"/>
                </a:solidFill>
                <a:effectLst/>
                <a:ea typeface="Times New Roman" panose="02020603050405020304" pitchFamily="18" charset="0"/>
                <a:cs typeface="Times New Roman" panose="02020603050405020304" pitchFamily="18" charset="0"/>
              </a:rPr>
              <a:t>s6, s9, s11</a:t>
            </a:r>
            <a:r>
              <a:rPr lang="pt-BR" sz="1200" dirty="0">
                <a:effectLst/>
                <a:ea typeface="Times New Roman" panose="02020603050405020304" pitchFamily="18" charset="0"/>
                <a:cs typeface="Times New Roman" panose="02020603050405020304" pitchFamily="18" charset="0"/>
              </a:rPr>
              <a:t>.</a:t>
            </a:r>
            <a:endParaRPr lang="pt-BR" sz="1200" dirty="0"/>
          </a:p>
        </p:txBody>
      </p:sp>
    </p:spTree>
    <p:extLst>
      <p:ext uri="{BB962C8B-B14F-4D97-AF65-F5344CB8AC3E}">
        <p14:creationId xmlns:p14="http://schemas.microsoft.com/office/powerpoint/2010/main" val="2347922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AEB55D69-0955-48A4-A8C8-D073F5E5635E}"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69 barras</a:t>
            </a:r>
          </a:p>
        </p:txBody>
      </p:sp>
      <p:sp>
        <p:nvSpPr>
          <p:cNvPr id="7" name="CaixaDeTexto 6">
            <a:extLst>
              <a:ext uri="{FF2B5EF4-FFF2-40B4-BE49-F238E27FC236}">
                <a16:creationId xmlns:a16="http://schemas.microsoft.com/office/drawing/2014/main" id="{C442392E-2481-9A60-CC92-179C30847D4E}"/>
              </a:ext>
            </a:extLst>
          </p:cNvPr>
          <p:cNvSpPr txBox="1"/>
          <p:nvPr/>
        </p:nvSpPr>
        <p:spPr>
          <a:xfrm>
            <a:off x="179512" y="926058"/>
            <a:ext cx="3960440" cy="830997"/>
          </a:xfrm>
          <a:prstGeom prst="rect">
            <a:avLst/>
          </a:prstGeom>
          <a:noFill/>
        </p:spPr>
        <p:txBody>
          <a:bodyPr wrap="square">
            <a:spAutoFit/>
          </a:bodyPr>
          <a:lstStyle/>
          <a:p>
            <a:r>
              <a:rPr lang="pt-BR" sz="1600" dirty="0"/>
              <a:t>Sistema apresentado por (Baran M &amp; Wu F, 1989) e é uma fração de um sistema da </a:t>
            </a:r>
            <a:r>
              <a:rPr lang="pt-BR" sz="1600" i="1" dirty="0"/>
              <a:t>Pacific </a:t>
            </a:r>
            <a:r>
              <a:rPr lang="pt-BR" sz="1600" i="1" dirty="0" err="1"/>
              <a:t>Gas</a:t>
            </a:r>
            <a:r>
              <a:rPr lang="pt-BR" sz="1600" i="1" dirty="0"/>
              <a:t> &amp; Energy</a:t>
            </a:r>
            <a:r>
              <a:rPr lang="pt-BR" sz="1600" dirty="0"/>
              <a:t>.</a:t>
            </a:r>
          </a:p>
        </p:txBody>
      </p:sp>
      <p:graphicFrame>
        <p:nvGraphicFramePr>
          <p:cNvPr id="8" name="Tabela 7">
            <a:extLst>
              <a:ext uri="{FF2B5EF4-FFF2-40B4-BE49-F238E27FC236}">
                <a16:creationId xmlns:a16="http://schemas.microsoft.com/office/drawing/2014/main" id="{68B98B90-FB44-B094-FA83-D0927495050F}"/>
              </a:ext>
            </a:extLst>
          </p:cNvPr>
          <p:cNvGraphicFramePr>
            <a:graphicFrameLocks noGrp="1"/>
          </p:cNvGraphicFramePr>
          <p:nvPr/>
        </p:nvGraphicFramePr>
        <p:xfrm>
          <a:off x="683568" y="2598157"/>
          <a:ext cx="2854325" cy="907415"/>
        </p:xfrm>
        <a:graphic>
          <a:graphicData uri="http://schemas.openxmlformats.org/drawingml/2006/table">
            <a:tbl>
              <a:tblPr firstRow="1" firstCol="1" bandRow="1"/>
              <a:tblGrid>
                <a:gridCol w="1861979">
                  <a:extLst>
                    <a:ext uri="{9D8B030D-6E8A-4147-A177-3AD203B41FA5}">
                      <a16:colId xmlns:a16="http://schemas.microsoft.com/office/drawing/2014/main" val="463722906"/>
                    </a:ext>
                  </a:extLst>
                </a:gridCol>
                <a:gridCol w="992346">
                  <a:extLst>
                    <a:ext uri="{9D8B030D-6E8A-4147-A177-3AD203B41FA5}">
                      <a16:colId xmlns:a16="http://schemas.microsoft.com/office/drawing/2014/main" val="1230231412"/>
                    </a:ext>
                  </a:extLst>
                </a:gridCol>
              </a:tblGrid>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 Barras</a:t>
                      </a:r>
                    </a:p>
                  </a:txBody>
                  <a:tcPr marL="44454" marR="4445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69</a:t>
                      </a:r>
                    </a:p>
                  </a:txBody>
                  <a:tcPr marL="44454" marR="4445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220441"/>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 Linhas/Chaves</a:t>
                      </a:r>
                    </a:p>
                  </a:txBody>
                  <a:tcPr marL="44454" marR="4445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74</a:t>
                      </a:r>
                    </a:p>
                  </a:txBody>
                  <a:tcPr marL="44454" marR="4445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417638"/>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 Chaves</a:t>
                      </a:r>
                      <a:r>
                        <a:rPr kumimoji="0" lang="pt-BR" sz="1100" b="1" baseline="0" dirty="0">
                          <a:solidFill>
                            <a:schemeClr val="tx1"/>
                          </a:solidFill>
                          <a:latin typeface="+mn-lt"/>
                          <a:ea typeface="+mn-ea"/>
                          <a:cs typeface="+mn-cs"/>
                        </a:rPr>
                        <a:t> NAs</a:t>
                      </a:r>
                      <a:endParaRPr kumimoji="0" lang="pt-BR" sz="1100" b="1" dirty="0">
                        <a:solidFill>
                          <a:schemeClr val="tx1"/>
                        </a:solidFill>
                        <a:latin typeface="+mn-lt"/>
                        <a:ea typeface="+mn-ea"/>
                        <a:cs typeface="+mn-cs"/>
                      </a:endParaRP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5</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043075"/>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Perdas conf. Inicial(kW)</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225,00</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1157477"/>
                  </a:ext>
                </a:extLst>
              </a:tr>
              <a:tr h="0">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Perdas ótimo (kW)</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99,66</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033493"/>
                  </a:ext>
                </a:extLst>
              </a:tr>
            </a:tbl>
          </a:graphicData>
        </a:graphic>
      </p:graphicFrame>
      <p:pic>
        <p:nvPicPr>
          <p:cNvPr id="9" name="Imagem 8">
            <a:extLst>
              <a:ext uri="{FF2B5EF4-FFF2-40B4-BE49-F238E27FC236}">
                <a16:creationId xmlns:a16="http://schemas.microsoft.com/office/drawing/2014/main" id="{0BEAD60F-09FF-63E1-25E1-057EE095FB6D}"/>
              </a:ext>
            </a:extLst>
          </p:cNvPr>
          <p:cNvPicPr>
            <a:picLocks noChangeAspect="1"/>
          </p:cNvPicPr>
          <p:nvPr/>
        </p:nvPicPr>
        <p:blipFill>
          <a:blip r:embed="rId2"/>
          <a:stretch>
            <a:fillRect/>
          </a:stretch>
        </p:blipFill>
        <p:spPr>
          <a:xfrm>
            <a:off x="4061217" y="337220"/>
            <a:ext cx="4171950" cy="4686300"/>
          </a:xfrm>
          <a:prstGeom prst="rect">
            <a:avLst/>
          </a:prstGeom>
        </p:spPr>
      </p:pic>
      <p:sp>
        <p:nvSpPr>
          <p:cNvPr id="11" name="CaixaDeTexto 10">
            <a:extLst>
              <a:ext uri="{FF2B5EF4-FFF2-40B4-BE49-F238E27FC236}">
                <a16:creationId xmlns:a16="http://schemas.microsoft.com/office/drawing/2014/main" id="{37042AEE-5654-7062-C86C-3147F303D873}"/>
              </a:ext>
            </a:extLst>
          </p:cNvPr>
          <p:cNvSpPr txBox="1"/>
          <p:nvPr/>
        </p:nvSpPr>
        <p:spPr>
          <a:xfrm>
            <a:off x="3666143" y="5091437"/>
            <a:ext cx="5052550" cy="461665"/>
          </a:xfrm>
          <a:prstGeom prst="rect">
            <a:avLst/>
          </a:prstGeom>
          <a:noFill/>
        </p:spPr>
        <p:txBody>
          <a:bodyPr wrap="square">
            <a:spAutoFit/>
          </a:bodyPr>
          <a:lstStyle/>
          <a:p>
            <a:r>
              <a:rPr lang="pt-BR" sz="1200" dirty="0">
                <a:effectLst/>
                <a:ea typeface="Times New Roman" panose="02020603050405020304" pitchFamily="18" charset="0"/>
                <a:cs typeface="Times New Roman" panose="02020603050405020304" pitchFamily="18" charset="0"/>
              </a:rPr>
              <a:t>Chaves NAs na configuração inicial: </a:t>
            </a:r>
            <a:r>
              <a:rPr lang="pt-BR" sz="1200" dirty="0">
                <a:solidFill>
                  <a:srgbClr val="FF0000"/>
                </a:solidFill>
                <a:effectLst/>
                <a:ea typeface="Times New Roman" panose="02020603050405020304" pitchFamily="18" charset="0"/>
                <a:cs typeface="Times New Roman" panose="02020603050405020304" pitchFamily="18" charset="0"/>
              </a:rPr>
              <a:t>s69, s70, s71, s72, s73.</a:t>
            </a:r>
            <a:br>
              <a:rPr lang="pt-BR" sz="1200" dirty="0">
                <a:solidFill>
                  <a:srgbClr val="FF0000"/>
                </a:solidFill>
                <a:effectLst/>
                <a:ea typeface="Times New Roman" panose="02020603050405020304" pitchFamily="18" charset="0"/>
                <a:cs typeface="Times New Roman" panose="02020603050405020304" pitchFamily="18" charset="0"/>
              </a:rPr>
            </a:br>
            <a:r>
              <a:rPr lang="pt-BR" sz="1200" dirty="0">
                <a:effectLst/>
                <a:ea typeface="Times New Roman" panose="02020603050405020304" pitchFamily="18" charset="0"/>
                <a:cs typeface="Times New Roman" panose="02020603050405020304" pitchFamily="18" charset="0"/>
              </a:rPr>
              <a:t>Chaves NAs na configuração ótima: </a:t>
            </a:r>
            <a:r>
              <a:rPr lang="pt-BR" sz="1200" dirty="0">
                <a:solidFill>
                  <a:srgbClr val="0070C0"/>
                </a:solidFill>
                <a:effectLst/>
                <a:ea typeface="Times New Roman" panose="02020603050405020304" pitchFamily="18" charset="0"/>
                <a:cs typeface="Times New Roman" panose="02020603050405020304" pitchFamily="18" charset="0"/>
              </a:rPr>
              <a:t>s14, [s55 | s56 | s57 | s58], s61, s69, s70</a:t>
            </a:r>
            <a:r>
              <a:rPr lang="pt-BR" sz="1200" dirty="0">
                <a:effectLst/>
                <a:ea typeface="Times New Roman" panose="02020603050405020304" pitchFamily="18" charset="0"/>
                <a:cs typeface="Times New Roman" panose="02020603050405020304" pitchFamily="18" charset="0"/>
              </a:rPr>
              <a:t>.</a:t>
            </a:r>
            <a:endParaRPr lang="pt-BR" sz="1200" dirty="0"/>
          </a:p>
        </p:txBody>
      </p:sp>
    </p:spTree>
    <p:extLst>
      <p:ext uri="{BB962C8B-B14F-4D97-AF65-F5344CB8AC3E}">
        <p14:creationId xmlns:p14="http://schemas.microsoft.com/office/powerpoint/2010/main" val="1065049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9" name="Date Placeholder 8"/>
          <p:cNvSpPr>
            <a:spLocks noGrp="1"/>
          </p:cNvSpPr>
          <p:nvPr>
            <p:ph type="dt" sz="half" idx="2"/>
          </p:nvPr>
        </p:nvSpPr>
        <p:spPr/>
        <p:txBody>
          <a:bodyPr/>
          <a:lstStyle/>
          <a:p>
            <a:pPr algn="r"/>
            <a:fld id="{C54CC7DA-C75D-4E99-A934-E1D7A4D2ECF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3"/>
          <p:cNvSpPr/>
          <p:nvPr/>
        </p:nvSpPr>
        <p:spPr>
          <a:xfrm>
            <a:off x="395536" y="5377780"/>
            <a:ext cx="8121138" cy="307777"/>
          </a:xfrm>
          <a:prstGeom prst="rect">
            <a:avLst/>
          </a:prstGeom>
        </p:spPr>
        <p:txBody>
          <a:bodyPr wrap="square">
            <a:spAutoFit/>
          </a:bodyPr>
          <a:lstStyle/>
          <a:p>
            <a:pPr algn="ctr"/>
            <a:r>
              <a:rPr lang="pt-BR" sz="1400" dirty="0"/>
              <a:t>Perdas Técnicas Regulatórias sobre Energia Injetada ano 2022 (ANEEL 2023). </a:t>
            </a:r>
            <a:endParaRPr lang="pt-BR" sz="1400" dirty="0">
              <a:solidFill>
                <a:srgbClr val="FF0000"/>
              </a:solidFill>
            </a:endParaRPr>
          </a:p>
        </p:txBody>
      </p:sp>
      <p:sp>
        <p:nvSpPr>
          <p:cNvPr id="8" name="CaixaDeTexto 7">
            <a:extLst>
              <a:ext uri="{FF2B5EF4-FFF2-40B4-BE49-F238E27FC236}">
                <a16:creationId xmlns:a16="http://schemas.microsoft.com/office/drawing/2014/main" id="{7D0667AE-7252-8DA8-204B-DDD24CE0ADB0}"/>
              </a:ext>
            </a:extLst>
          </p:cNvPr>
          <p:cNvSpPr txBox="1"/>
          <p:nvPr/>
        </p:nvSpPr>
        <p:spPr>
          <a:xfrm>
            <a:off x="107504" y="862782"/>
            <a:ext cx="8503096" cy="1477328"/>
          </a:xfrm>
          <a:prstGeom prst="rect">
            <a:avLst/>
          </a:prstGeom>
          <a:noFill/>
        </p:spPr>
        <p:txBody>
          <a:bodyPr wrap="square">
            <a:spAutoFit/>
          </a:bodyPr>
          <a:lstStyle/>
          <a:p>
            <a:pPr marL="285750" indent="-285750">
              <a:spcBef>
                <a:spcPts val="600"/>
              </a:spcBef>
              <a:buFont typeface="Arial" panose="020B0604020202020204" pitchFamily="34" charset="0"/>
              <a:buChar char="•"/>
            </a:pPr>
            <a:r>
              <a:rPr lang="pt-BR" sz="1600" dirty="0"/>
              <a:t>No Brasil, as </a:t>
            </a:r>
            <a:r>
              <a:rPr lang="pt-BR" sz="1600" dirty="0">
                <a:solidFill>
                  <a:srgbClr val="FF0000"/>
                </a:solidFill>
              </a:rPr>
              <a:t>perdas técnicas </a:t>
            </a:r>
            <a:r>
              <a:rPr lang="pt-BR" sz="1600" dirty="0"/>
              <a:t>correspondem a 7,4% da energia injetada no sistema (40,1 </a:t>
            </a:r>
            <a:r>
              <a:rPr lang="pt-BR" sz="1600" dirty="0" err="1"/>
              <a:t>TWh</a:t>
            </a:r>
            <a:r>
              <a:rPr lang="pt-BR" sz="1600" dirty="0"/>
              <a:t>/ano)(ANEEL 2023).</a:t>
            </a:r>
          </a:p>
          <a:p>
            <a:pPr marL="285750" indent="-285750" algn="just">
              <a:spcBef>
                <a:spcPts val="600"/>
              </a:spcBef>
              <a:buFont typeface="Arial" panose="020B0604020202020204" pitchFamily="34" charset="0"/>
              <a:buChar char="•"/>
            </a:pPr>
            <a:r>
              <a:rPr lang="pt-BR" sz="1600" dirty="0"/>
              <a:t>Na Cemig-D, as perdas técnicas regulatórias correspondem a </a:t>
            </a:r>
            <a:r>
              <a:rPr lang="pt-BR" sz="1600" dirty="0">
                <a:solidFill>
                  <a:srgbClr val="FF0000"/>
                </a:solidFill>
              </a:rPr>
              <a:t>4.379,0 </a:t>
            </a:r>
            <a:r>
              <a:rPr lang="pt-BR" sz="1600" dirty="0" err="1">
                <a:solidFill>
                  <a:srgbClr val="FF0000"/>
                </a:solidFill>
              </a:rPr>
              <a:t>GWh</a:t>
            </a:r>
            <a:r>
              <a:rPr lang="pt-BR" sz="1600" dirty="0">
                <a:solidFill>
                  <a:srgbClr val="FF0000"/>
                </a:solidFill>
              </a:rPr>
              <a:t>/ano </a:t>
            </a:r>
            <a:r>
              <a:rPr lang="pt-BR" sz="1600" dirty="0"/>
              <a:t>(8,01% da energia injetada).</a:t>
            </a:r>
          </a:p>
          <a:p>
            <a:pPr marL="285750" indent="-285750">
              <a:spcBef>
                <a:spcPts val="600"/>
              </a:spcBef>
              <a:buFont typeface="Arial" panose="020B0604020202020204" pitchFamily="34" charset="0"/>
              <a:buChar char="•"/>
            </a:pPr>
            <a:r>
              <a:rPr lang="pt-BR" sz="1600" dirty="0"/>
              <a:t>Uma redução de 5% do montante de perdas no segmento de MT e BT equivale </a:t>
            </a:r>
            <a:r>
              <a:rPr lang="pt-BR" sz="1600" dirty="0">
                <a:solidFill>
                  <a:srgbClr val="FF0000"/>
                </a:solidFill>
              </a:rPr>
              <a:t>114,5 </a:t>
            </a:r>
            <a:r>
              <a:rPr lang="pt-BR" sz="1600" dirty="0" err="1">
                <a:solidFill>
                  <a:srgbClr val="FF0000"/>
                </a:solidFill>
              </a:rPr>
              <a:t>GWh</a:t>
            </a:r>
            <a:r>
              <a:rPr lang="pt-BR" sz="1600" dirty="0">
                <a:solidFill>
                  <a:srgbClr val="FF0000"/>
                </a:solidFill>
              </a:rPr>
              <a:t>/ano</a:t>
            </a:r>
            <a:r>
              <a:rPr lang="pt-BR" sz="1600" dirty="0"/>
              <a:t>.</a:t>
            </a:r>
          </a:p>
        </p:txBody>
      </p:sp>
      <p:pic>
        <p:nvPicPr>
          <p:cNvPr id="15" name="Imagem 14">
            <a:extLst>
              <a:ext uri="{FF2B5EF4-FFF2-40B4-BE49-F238E27FC236}">
                <a16:creationId xmlns:a16="http://schemas.microsoft.com/office/drawing/2014/main" id="{C19052FD-3CF6-50D8-D119-6D811103C4BD}"/>
              </a:ext>
            </a:extLst>
          </p:cNvPr>
          <p:cNvPicPr>
            <a:picLocks noChangeAspect="1"/>
          </p:cNvPicPr>
          <p:nvPr/>
        </p:nvPicPr>
        <p:blipFill>
          <a:blip r:embed="rId3"/>
          <a:stretch>
            <a:fillRect/>
          </a:stretch>
        </p:blipFill>
        <p:spPr>
          <a:xfrm>
            <a:off x="539552" y="2359085"/>
            <a:ext cx="7961995" cy="3018695"/>
          </a:xfrm>
          <a:prstGeom prst="rect">
            <a:avLst/>
          </a:prstGeom>
        </p:spPr>
      </p:pic>
    </p:spTree>
    <p:extLst>
      <p:ext uri="{BB962C8B-B14F-4D97-AF65-F5344CB8AC3E}">
        <p14:creationId xmlns:p14="http://schemas.microsoft.com/office/powerpoint/2010/main" val="2047485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43CEEC90-C44B-D693-A6AD-F90940DFEE82}"/>
              </a:ext>
            </a:extLst>
          </p:cNvPr>
          <p:cNvPicPr>
            <a:picLocks noChangeAspect="1"/>
          </p:cNvPicPr>
          <p:nvPr/>
        </p:nvPicPr>
        <p:blipFill>
          <a:blip r:embed="rId2"/>
          <a:stretch>
            <a:fillRect/>
          </a:stretch>
        </p:blipFill>
        <p:spPr>
          <a:xfrm>
            <a:off x="356021" y="1317843"/>
            <a:ext cx="5872163" cy="4131945"/>
          </a:xfrm>
          <a:prstGeom prst="rect">
            <a:avLst/>
          </a:prstGeom>
        </p:spPr>
      </p:pic>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52CC9F12-7A72-4634-8530-1EE9FE96CF07}"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84 barras</a:t>
            </a:r>
          </a:p>
        </p:txBody>
      </p:sp>
      <p:graphicFrame>
        <p:nvGraphicFramePr>
          <p:cNvPr id="3" name="Tabela 2">
            <a:extLst>
              <a:ext uri="{FF2B5EF4-FFF2-40B4-BE49-F238E27FC236}">
                <a16:creationId xmlns:a16="http://schemas.microsoft.com/office/drawing/2014/main" id="{42591CD8-3489-A111-E5DD-FEAC2A7FCBE4}"/>
              </a:ext>
            </a:extLst>
          </p:cNvPr>
          <p:cNvGraphicFramePr>
            <a:graphicFrameLocks noGrp="1"/>
          </p:cNvGraphicFramePr>
          <p:nvPr/>
        </p:nvGraphicFramePr>
        <p:xfrm>
          <a:off x="5364088" y="3640810"/>
          <a:ext cx="2671457" cy="1088898"/>
        </p:xfrm>
        <a:graphic>
          <a:graphicData uri="http://schemas.openxmlformats.org/drawingml/2006/table">
            <a:tbl>
              <a:tblPr firstRow="1" firstCol="1" bandRow="1"/>
              <a:tblGrid>
                <a:gridCol w="1872208">
                  <a:extLst>
                    <a:ext uri="{9D8B030D-6E8A-4147-A177-3AD203B41FA5}">
                      <a16:colId xmlns:a16="http://schemas.microsoft.com/office/drawing/2014/main" val="3584874306"/>
                    </a:ext>
                  </a:extLst>
                </a:gridCol>
                <a:gridCol w="799249">
                  <a:extLst>
                    <a:ext uri="{9D8B030D-6E8A-4147-A177-3AD203B41FA5}">
                      <a16:colId xmlns:a16="http://schemas.microsoft.com/office/drawing/2014/main" val="3308684634"/>
                    </a:ext>
                  </a:extLst>
                </a:gridCol>
              </a:tblGrid>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N. Barras</a:t>
                      </a:r>
                      <a:endParaRPr lang="pt-BR" sz="1100" b="1" dirty="0">
                        <a:effectLst/>
                        <a:latin typeface="+mn-lt"/>
                        <a:ea typeface="Times New Roman"/>
                        <a:cs typeface="Times New Roman"/>
                      </a:endParaRP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effectLst/>
                          <a:latin typeface="+mn-lt"/>
                          <a:ea typeface="Times New Roman"/>
                        </a:rPr>
                        <a:t>84</a:t>
                      </a: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9826429"/>
                  </a:ext>
                </a:extLst>
              </a:tr>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N. Linhas/Chaves</a:t>
                      </a:r>
                      <a:endParaRPr lang="pt-BR" sz="1100" b="1" dirty="0">
                        <a:effectLst/>
                        <a:latin typeface="+mn-lt"/>
                        <a:ea typeface="Times New Roman"/>
                        <a:cs typeface="Times New Roman"/>
                      </a:endParaRP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effectLst/>
                          <a:latin typeface="+mn-lt"/>
                          <a:ea typeface="Times New Roman"/>
                        </a:rPr>
                        <a:t>96</a:t>
                      </a: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7673668"/>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lang="pt-BR" sz="1100" b="1" dirty="0">
                          <a:solidFill>
                            <a:srgbClr val="000000"/>
                          </a:solidFill>
                          <a:effectLst/>
                          <a:latin typeface="+mn-lt"/>
                          <a:ea typeface="Times New Roman"/>
                          <a:cs typeface="Times New Roman"/>
                        </a:rPr>
                        <a:t>N. Chaves</a:t>
                      </a:r>
                      <a:r>
                        <a:rPr lang="pt-BR" sz="1100" b="1" baseline="0" dirty="0">
                          <a:solidFill>
                            <a:schemeClr val="tx1"/>
                          </a:solidFill>
                          <a:effectLst/>
                          <a:latin typeface="+mn-lt"/>
                          <a:ea typeface="Times New Roman"/>
                          <a:cs typeface="Times New Roman"/>
                        </a:rPr>
                        <a:t> NAs</a:t>
                      </a:r>
                      <a:endParaRPr lang="pt-BR" sz="1100" b="1" dirty="0">
                        <a:effectLst/>
                        <a:latin typeface="+mn-lt"/>
                        <a:ea typeface="Times New Roman"/>
                        <a:cs typeface="Times New Roman"/>
                      </a:endParaRP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effectLst/>
                          <a:latin typeface="+mn-lt"/>
                          <a:ea typeface="Times New Roman"/>
                        </a:rPr>
                        <a:t>11</a:t>
                      </a: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3745981"/>
                  </a:ext>
                </a:extLst>
              </a:tr>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N. Geradores</a:t>
                      </a:r>
                      <a:endParaRPr lang="pt-BR" sz="1100" b="1" dirty="0">
                        <a:effectLst/>
                        <a:latin typeface="+mn-lt"/>
                        <a:ea typeface="Times New Roman"/>
                        <a:cs typeface="Times New Roman"/>
                      </a:endParaRP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effectLst/>
                          <a:latin typeface="+mn-lt"/>
                          <a:ea typeface="Times New Roman"/>
                        </a:rPr>
                        <a:t>11</a:t>
                      </a: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7723746"/>
                  </a:ext>
                </a:extLst>
              </a:tr>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Perdas conf. original (kW)</a:t>
                      </a:r>
                      <a:endParaRPr lang="pt-BR" sz="1100" b="1" dirty="0">
                        <a:effectLst/>
                        <a:latin typeface="+mn-lt"/>
                        <a:ea typeface="Times New Roman"/>
                        <a:cs typeface="Times New Roman"/>
                      </a:endParaRPr>
                    </a:p>
                  </a:txBody>
                  <a:tcPr marL="44455" marR="4445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solidFill>
                            <a:srgbClr val="000000"/>
                          </a:solidFill>
                          <a:effectLst/>
                          <a:latin typeface="+mn-lt"/>
                          <a:ea typeface="Times New Roman"/>
                          <a:cs typeface="Times New Roman"/>
                        </a:rPr>
                        <a:t>531,99</a:t>
                      </a:r>
                      <a:endParaRPr lang="pt-BR" sz="1100" b="0" dirty="0">
                        <a:effectLst/>
                        <a:latin typeface="+mn-lt"/>
                        <a:ea typeface="Times New Roman"/>
                        <a:cs typeface="Times New Roman"/>
                      </a:endParaRPr>
                    </a:p>
                  </a:txBody>
                  <a:tcPr marL="44455" marR="4445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0060419"/>
                  </a:ext>
                </a:extLst>
              </a:tr>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Perdas ótimo (kW)</a:t>
                      </a:r>
                      <a:endParaRPr lang="pt-BR" sz="1100" b="1" dirty="0">
                        <a:effectLst/>
                        <a:latin typeface="+mn-lt"/>
                        <a:ea typeface="Times New Roman"/>
                        <a:cs typeface="Times New Roman"/>
                      </a:endParaRPr>
                    </a:p>
                  </a:txBody>
                  <a:tcPr marL="44455" marR="4445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solidFill>
                            <a:srgbClr val="000000"/>
                          </a:solidFill>
                          <a:effectLst/>
                          <a:latin typeface="+mn-lt"/>
                          <a:ea typeface="Times New Roman"/>
                          <a:cs typeface="Times New Roman"/>
                        </a:rPr>
                        <a:t>469,88</a:t>
                      </a:r>
                      <a:endParaRPr lang="pt-BR" sz="1100" b="0" dirty="0">
                        <a:effectLst/>
                        <a:latin typeface="+mn-lt"/>
                        <a:ea typeface="Times New Roman"/>
                        <a:cs typeface="Times New Roman"/>
                      </a:endParaRPr>
                    </a:p>
                  </a:txBody>
                  <a:tcPr marL="44455" marR="4445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580052"/>
                  </a:ext>
                </a:extLst>
              </a:tr>
            </a:tbl>
          </a:graphicData>
        </a:graphic>
      </p:graphicFrame>
      <p:sp>
        <p:nvSpPr>
          <p:cNvPr id="9" name="CaixaDeTexto 8">
            <a:extLst>
              <a:ext uri="{FF2B5EF4-FFF2-40B4-BE49-F238E27FC236}">
                <a16:creationId xmlns:a16="http://schemas.microsoft.com/office/drawing/2014/main" id="{A739BE86-F5F0-765C-6835-70BD32E03FD6}"/>
              </a:ext>
            </a:extLst>
          </p:cNvPr>
          <p:cNvSpPr txBox="1"/>
          <p:nvPr/>
        </p:nvSpPr>
        <p:spPr>
          <a:xfrm>
            <a:off x="188562" y="781721"/>
            <a:ext cx="8422038" cy="338554"/>
          </a:xfrm>
          <a:prstGeom prst="rect">
            <a:avLst/>
          </a:prstGeom>
          <a:noFill/>
        </p:spPr>
        <p:txBody>
          <a:bodyPr wrap="square">
            <a:spAutoFit/>
          </a:bodyPr>
          <a:lstStyle/>
          <a:p>
            <a:r>
              <a:rPr lang="pt-BR" sz="1600" dirty="0"/>
              <a:t>Sistema apresentado em (</a:t>
            </a:r>
            <a:r>
              <a:rPr lang="pt-BR" sz="1600" dirty="0" err="1"/>
              <a:t>Su</a:t>
            </a:r>
            <a:r>
              <a:rPr lang="pt-BR" sz="1600" dirty="0"/>
              <a:t> &amp; Lee, 2003) e representa um sistema real da </a:t>
            </a:r>
            <a:r>
              <a:rPr lang="pt-BR" sz="1600" i="1" dirty="0"/>
              <a:t>Taiwan Power </a:t>
            </a:r>
            <a:r>
              <a:rPr lang="pt-BR" sz="1600" i="1" dirty="0" err="1"/>
              <a:t>Company</a:t>
            </a:r>
            <a:r>
              <a:rPr lang="pt-BR" sz="1600" i="1" dirty="0"/>
              <a:t>.</a:t>
            </a:r>
          </a:p>
        </p:txBody>
      </p:sp>
    </p:spTree>
    <p:extLst>
      <p:ext uri="{BB962C8B-B14F-4D97-AF65-F5344CB8AC3E}">
        <p14:creationId xmlns:p14="http://schemas.microsoft.com/office/powerpoint/2010/main" val="598162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52CC9F12-7A72-4634-8530-1EE9FE96CF07}"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119 barras</a:t>
            </a:r>
          </a:p>
        </p:txBody>
      </p:sp>
      <p:pic>
        <p:nvPicPr>
          <p:cNvPr id="3" name="Imagem 2">
            <a:extLst>
              <a:ext uri="{FF2B5EF4-FFF2-40B4-BE49-F238E27FC236}">
                <a16:creationId xmlns:a16="http://schemas.microsoft.com/office/drawing/2014/main" id="{6A37C1C3-54FB-32BF-1C69-84DA239D87A3}"/>
              </a:ext>
            </a:extLst>
          </p:cNvPr>
          <p:cNvPicPr>
            <a:picLocks noChangeAspect="1"/>
          </p:cNvPicPr>
          <p:nvPr/>
        </p:nvPicPr>
        <p:blipFill>
          <a:blip r:embed="rId2"/>
          <a:stretch>
            <a:fillRect/>
          </a:stretch>
        </p:blipFill>
        <p:spPr>
          <a:xfrm>
            <a:off x="4355976" y="369270"/>
            <a:ext cx="4188315" cy="5029636"/>
          </a:xfrm>
          <a:prstGeom prst="rect">
            <a:avLst/>
          </a:prstGeom>
        </p:spPr>
      </p:pic>
      <p:sp>
        <p:nvSpPr>
          <p:cNvPr id="9" name="CaixaDeTexto 8">
            <a:extLst>
              <a:ext uri="{FF2B5EF4-FFF2-40B4-BE49-F238E27FC236}">
                <a16:creationId xmlns:a16="http://schemas.microsoft.com/office/drawing/2014/main" id="{D0B3AFD8-CB58-9935-FB23-67914C07D7D2}"/>
              </a:ext>
            </a:extLst>
          </p:cNvPr>
          <p:cNvSpPr txBox="1"/>
          <p:nvPr/>
        </p:nvSpPr>
        <p:spPr>
          <a:xfrm>
            <a:off x="73662" y="874474"/>
            <a:ext cx="4572000" cy="338554"/>
          </a:xfrm>
          <a:prstGeom prst="rect">
            <a:avLst/>
          </a:prstGeom>
          <a:noFill/>
        </p:spPr>
        <p:txBody>
          <a:bodyPr wrap="square">
            <a:spAutoFit/>
          </a:bodyPr>
          <a:lstStyle/>
          <a:p>
            <a:r>
              <a:rPr lang="pt-BR" sz="1600" dirty="0"/>
              <a:t>Sistema apresentado em (D. Zhang et al., 2007) </a:t>
            </a:r>
          </a:p>
        </p:txBody>
      </p:sp>
      <p:graphicFrame>
        <p:nvGraphicFramePr>
          <p:cNvPr id="11" name="Tabela 10">
            <a:extLst>
              <a:ext uri="{FF2B5EF4-FFF2-40B4-BE49-F238E27FC236}">
                <a16:creationId xmlns:a16="http://schemas.microsoft.com/office/drawing/2014/main" id="{C7B06EB7-5510-2F8A-76ED-318674F18C1E}"/>
              </a:ext>
            </a:extLst>
          </p:cNvPr>
          <p:cNvGraphicFramePr>
            <a:graphicFrameLocks noGrp="1"/>
          </p:cNvGraphicFramePr>
          <p:nvPr/>
        </p:nvGraphicFramePr>
        <p:xfrm>
          <a:off x="467544" y="1336559"/>
          <a:ext cx="2597217" cy="1062990"/>
        </p:xfrm>
        <a:graphic>
          <a:graphicData uri="http://schemas.openxmlformats.org/drawingml/2006/table">
            <a:tbl>
              <a:tblPr firstRow="1" firstCol="1" bandRow="1"/>
              <a:tblGrid>
                <a:gridCol w="1612651">
                  <a:extLst>
                    <a:ext uri="{9D8B030D-6E8A-4147-A177-3AD203B41FA5}">
                      <a16:colId xmlns:a16="http://schemas.microsoft.com/office/drawing/2014/main" val="2945591768"/>
                    </a:ext>
                  </a:extLst>
                </a:gridCol>
                <a:gridCol w="984566">
                  <a:extLst>
                    <a:ext uri="{9D8B030D-6E8A-4147-A177-3AD203B41FA5}">
                      <a16:colId xmlns:a16="http://schemas.microsoft.com/office/drawing/2014/main" val="2371937319"/>
                    </a:ext>
                  </a:extLst>
                </a:gridCol>
              </a:tblGrid>
              <a:tr h="118318">
                <a:tc>
                  <a:txBody>
                    <a:bodyPr/>
                    <a:lstStyle/>
                    <a:p>
                      <a:pPr algn="ctr" rtl="0" fontAlgn="ctr"/>
                      <a:r>
                        <a:rPr lang="pt-BR" sz="1100" b="1" i="0" u="none" strike="noStrike" dirty="0">
                          <a:solidFill>
                            <a:srgbClr val="000000"/>
                          </a:solidFill>
                          <a:effectLst/>
                          <a:latin typeface="Calibri" panose="020F0502020204030204" pitchFamily="34" charset="0"/>
                        </a:rPr>
                        <a:t>N. Barras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119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5276279"/>
                  </a:ext>
                </a:extLst>
              </a:tr>
              <a:tr h="130679">
                <a:tc>
                  <a:txBody>
                    <a:bodyPr/>
                    <a:lstStyle/>
                    <a:p>
                      <a:pPr algn="ctr" rtl="0" fontAlgn="ctr"/>
                      <a:r>
                        <a:rPr lang="pt-BR" sz="1100" b="1" i="0" u="none" strike="noStrike">
                          <a:solidFill>
                            <a:srgbClr val="000000"/>
                          </a:solidFill>
                          <a:effectLst/>
                          <a:latin typeface="Calibri" panose="020F0502020204030204" pitchFamily="34" charset="0"/>
                        </a:rPr>
                        <a:t>N. Linhas/Chaves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136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52081"/>
                  </a:ext>
                </a:extLst>
              </a:tr>
              <a:tr h="118318">
                <a:tc>
                  <a:txBody>
                    <a:bodyPr/>
                    <a:lstStyle/>
                    <a:p>
                      <a:pPr algn="ctr" rtl="0" fontAlgn="ctr"/>
                      <a:r>
                        <a:rPr lang="pt-BR" sz="1100" b="1" i="0" u="none" strike="noStrike">
                          <a:solidFill>
                            <a:srgbClr val="000000"/>
                          </a:solidFill>
                          <a:effectLst/>
                          <a:latin typeface="Calibri" panose="020F0502020204030204" pitchFamily="34" charset="0"/>
                        </a:rPr>
                        <a:t>N. Chaves NAs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5265867"/>
                  </a:ext>
                </a:extLst>
              </a:tr>
              <a:tr h="118318">
                <a:tc>
                  <a:txBody>
                    <a:bodyPr/>
                    <a:lstStyle/>
                    <a:p>
                      <a:pPr algn="ctr" rtl="0" fontAlgn="ctr"/>
                      <a:r>
                        <a:rPr lang="pt-BR" sz="1100" b="1" i="0" u="none" strike="noStrike">
                          <a:solidFill>
                            <a:srgbClr val="000000"/>
                          </a:solidFill>
                          <a:effectLst/>
                          <a:latin typeface="Calibri" panose="020F0502020204030204" pitchFamily="34" charset="0"/>
                        </a:rPr>
                        <a:t>N. Alimentadores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462715"/>
                  </a:ext>
                </a:extLst>
              </a:tr>
              <a:tr h="118318">
                <a:tc>
                  <a:txBody>
                    <a:bodyPr/>
                    <a:lstStyle/>
                    <a:p>
                      <a:pPr algn="ctr" rtl="0" fontAlgn="ctr"/>
                      <a:r>
                        <a:rPr lang="pt-BR" sz="1100" b="1" i="0" u="none" strike="noStrike">
                          <a:solidFill>
                            <a:srgbClr val="000000"/>
                          </a:solidFill>
                          <a:effectLst/>
                          <a:latin typeface="Calibri" panose="020F0502020204030204" pitchFamily="34" charset="0"/>
                        </a:rPr>
                        <a:t>Perdas conf. Inicial(kW)</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1.296,57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01571"/>
                  </a:ext>
                </a:extLst>
              </a:tr>
              <a:tr h="130679">
                <a:tc>
                  <a:txBody>
                    <a:bodyPr/>
                    <a:lstStyle/>
                    <a:p>
                      <a:pPr algn="ctr" rtl="0" fontAlgn="ctr"/>
                      <a:r>
                        <a:rPr lang="pt-BR" sz="1100" b="1" i="0" u="none" strike="noStrike">
                          <a:solidFill>
                            <a:srgbClr val="000000"/>
                          </a:solidFill>
                          <a:effectLst/>
                          <a:latin typeface="Calibri" panose="020F0502020204030204" pitchFamily="34" charset="0"/>
                        </a:rPr>
                        <a:t>Perdas ótimo (kW)</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869,71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0293101"/>
                  </a:ext>
                </a:extLst>
              </a:tr>
            </a:tbl>
          </a:graphicData>
        </a:graphic>
      </p:graphicFrame>
    </p:spTree>
    <p:extLst>
      <p:ext uri="{BB962C8B-B14F-4D97-AF65-F5344CB8AC3E}">
        <p14:creationId xmlns:p14="http://schemas.microsoft.com/office/powerpoint/2010/main" val="459463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32E20BC2-2303-2FAD-D9A4-00899FE7D559}"/>
              </a:ext>
            </a:extLst>
          </p:cNvPr>
          <p:cNvPicPr>
            <a:picLocks noChangeAspect="1"/>
          </p:cNvPicPr>
          <p:nvPr/>
        </p:nvPicPr>
        <p:blipFill>
          <a:blip r:embed="rId2"/>
          <a:stretch>
            <a:fillRect/>
          </a:stretch>
        </p:blipFill>
        <p:spPr>
          <a:xfrm>
            <a:off x="128930" y="1183635"/>
            <a:ext cx="6396038" cy="4509611"/>
          </a:xfrm>
          <a:prstGeom prst="rect">
            <a:avLst/>
          </a:prstGeom>
        </p:spPr>
      </p:pic>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52CC9F12-7A72-4634-8530-1EE9FE96CF07}"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136 barras</a:t>
            </a:r>
          </a:p>
        </p:txBody>
      </p:sp>
      <p:graphicFrame>
        <p:nvGraphicFramePr>
          <p:cNvPr id="10" name="Tabela 9">
            <a:extLst>
              <a:ext uri="{FF2B5EF4-FFF2-40B4-BE49-F238E27FC236}">
                <a16:creationId xmlns:a16="http://schemas.microsoft.com/office/drawing/2014/main" id="{68BD7E03-CA0C-B2AB-0382-438EB52ECACD}"/>
              </a:ext>
            </a:extLst>
          </p:cNvPr>
          <p:cNvGraphicFramePr>
            <a:graphicFrameLocks noGrp="1"/>
          </p:cNvGraphicFramePr>
          <p:nvPr/>
        </p:nvGraphicFramePr>
        <p:xfrm>
          <a:off x="5580112" y="433214"/>
          <a:ext cx="2880320" cy="1200150"/>
        </p:xfrm>
        <a:graphic>
          <a:graphicData uri="http://schemas.openxmlformats.org/drawingml/2006/table">
            <a:tbl>
              <a:tblPr firstRow="1" firstCol="1" bandRow="1"/>
              <a:tblGrid>
                <a:gridCol w="1788434">
                  <a:extLst>
                    <a:ext uri="{9D8B030D-6E8A-4147-A177-3AD203B41FA5}">
                      <a16:colId xmlns:a16="http://schemas.microsoft.com/office/drawing/2014/main" val="2142484740"/>
                    </a:ext>
                  </a:extLst>
                </a:gridCol>
                <a:gridCol w="1091886">
                  <a:extLst>
                    <a:ext uri="{9D8B030D-6E8A-4147-A177-3AD203B41FA5}">
                      <a16:colId xmlns:a16="http://schemas.microsoft.com/office/drawing/2014/main" val="2171503427"/>
                    </a:ext>
                  </a:extLst>
                </a:gridCol>
              </a:tblGrid>
              <a:tr h="200025">
                <a:tc>
                  <a:txBody>
                    <a:bodyPr/>
                    <a:lstStyle/>
                    <a:p>
                      <a:pPr algn="ctr" rtl="0" fontAlgn="ctr"/>
                      <a:r>
                        <a:rPr lang="pt-BR" sz="1100" b="1" i="0" u="none" strike="noStrike" dirty="0">
                          <a:solidFill>
                            <a:srgbClr val="000000"/>
                          </a:solidFill>
                          <a:effectLst/>
                          <a:latin typeface="Calibri" panose="020F0502020204030204" pitchFamily="34" charset="0"/>
                        </a:rPr>
                        <a:t>N. Barras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136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261226"/>
                  </a:ext>
                </a:extLst>
              </a:tr>
              <a:tr h="200025">
                <a:tc>
                  <a:txBody>
                    <a:bodyPr/>
                    <a:lstStyle/>
                    <a:p>
                      <a:pPr algn="ctr" rtl="0" fontAlgn="ctr"/>
                      <a:r>
                        <a:rPr lang="pt-BR" sz="1100" b="1" i="0" u="none" strike="noStrike">
                          <a:solidFill>
                            <a:srgbClr val="000000"/>
                          </a:solidFill>
                          <a:effectLst/>
                          <a:latin typeface="Calibri" panose="020F0502020204030204" pitchFamily="34" charset="0"/>
                        </a:rPr>
                        <a:t>N. Linhas/Chaves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156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7323665"/>
                  </a:ext>
                </a:extLst>
              </a:tr>
              <a:tr h="200025">
                <a:tc>
                  <a:txBody>
                    <a:bodyPr/>
                    <a:lstStyle/>
                    <a:p>
                      <a:pPr algn="ctr" rtl="0" fontAlgn="ctr"/>
                      <a:r>
                        <a:rPr lang="pt-BR" sz="1100" b="1" i="0" u="none" strike="noStrike">
                          <a:solidFill>
                            <a:srgbClr val="000000"/>
                          </a:solidFill>
                          <a:effectLst/>
                          <a:latin typeface="Calibri" panose="020F0502020204030204" pitchFamily="34" charset="0"/>
                        </a:rPr>
                        <a:t>N. Chaves NAs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21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2362197"/>
                  </a:ext>
                </a:extLst>
              </a:tr>
              <a:tr h="200025">
                <a:tc>
                  <a:txBody>
                    <a:bodyPr/>
                    <a:lstStyle/>
                    <a:p>
                      <a:pPr algn="ctr" rtl="0" fontAlgn="ctr"/>
                      <a:r>
                        <a:rPr lang="pt-BR" sz="1100" b="1" i="0" u="none" strike="noStrike">
                          <a:solidFill>
                            <a:srgbClr val="000000"/>
                          </a:solidFill>
                          <a:effectLst/>
                          <a:latin typeface="Calibri" panose="020F0502020204030204" pitchFamily="34" charset="0"/>
                        </a:rPr>
                        <a:t>N. Alimentadores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2739163"/>
                  </a:ext>
                </a:extLst>
              </a:tr>
              <a:tr h="200025">
                <a:tc>
                  <a:txBody>
                    <a:bodyPr/>
                    <a:lstStyle/>
                    <a:p>
                      <a:pPr algn="ctr" rtl="0" fontAlgn="ctr"/>
                      <a:r>
                        <a:rPr lang="pt-BR" sz="1100" b="1" i="0" u="none" strike="noStrike">
                          <a:solidFill>
                            <a:srgbClr val="000000"/>
                          </a:solidFill>
                          <a:effectLst/>
                          <a:latin typeface="Calibri" panose="020F0502020204030204" pitchFamily="34" charset="0"/>
                        </a:rPr>
                        <a:t>Perdas conf. Inicial(kW)</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320,36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87455"/>
                  </a:ext>
                </a:extLst>
              </a:tr>
              <a:tr h="200025">
                <a:tc>
                  <a:txBody>
                    <a:bodyPr/>
                    <a:lstStyle/>
                    <a:p>
                      <a:pPr algn="ctr" rtl="0" fontAlgn="ctr"/>
                      <a:r>
                        <a:rPr lang="pt-BR" sz="1100" b="1" i="0" u="none" strike="noStrike">
                          <a:solidFill>
                            <a:srgbClr val="000000"/>
                          </a:solidFill>
                          <a:effectLst/>
                          <a:latin typeface="Calibri" panose="020F0502020204030204" pitchFamily="34" charset="0"/>
                        </a:rPr>
                        <a:t>Perdas ótimo (kW)</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280,19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948871"/>
                  </a:ext>
                </a:extLst>
              </a:tr>
            </a:tbl>
          </a:graphicData>
        </a:graphic>
      </p:graphicFrame>
      <p:sp>
        <p:nvSpPr>
          <p:cNvPr id="13" name="CaixaDeTexto 12">
            <a:extLst>
              <a:ext uri="{FF2B5EF4-FFF2-40B4-BE49-F238E27FC236}">
                <a16:creationId xmlns:a16="http://schemas.microsoft.com/office/drawing/2014/main" id="{F8E32B10-D467-188F-165A-ABBE62D6C5BC}"/>
              </a:ext>
            </a:extLst>
          </p:cNvPr>
          <p:cNvSpPr txBox="1"/>
          <p:nvPr/>
        </p:nvSpPr>
        <p:spPr>
          <a:xfrm>
            <a:off x="6444208" y="1993404"/>
            <a:ext cx="2166392" cy="1323439"/>
          </a:xfrm>
          <a:prstGeom prst="rect">
            <a:avLst/>
          </a:prstGeom>
          <a:noFill/>
        </p:spPr>
        <p:txBody>
          <a:bodyPr wrap="square">
            <a:spAutoFit/>
          </a:bodyPr>
          <a:lstStyle/>
          <a:p>
            <a:r>
              <a:rPr lang="pt-BR" sz="1600" dirty="0"/>
              <a:t>Apresentado por </a:t>
            </a:r>
          </a:p>
          <a:p>
            <a:r>
              <a:rPr lang="pt-BR" sz="1600" dirty="0"/>
              <a:t>(Mantovani et al., 2000) </a:t>
            </a:r>
          </a:p>
          <a:p>
            <a:r>
              <a:rPr lang="pt-BR" sz="1600" dirty="0"/>
              <a:t>e representa o sistema real da cidade de Três Lagoas/MS.</a:t>
            </a:r>
          </a:p>
        </p:txBody>
      </p:sp>
    </p:spTree>
    <p:extLst>
      <p:ext uri="{BB962C8B-B14F-4D97-AF65-F5344CB8AC3E}">
        <p14:creationId xmlns:p14="http://schemas.microsoft.com/office/powerpoint/2010/main" val="3338137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7. Resultados </a:t>
            </a:r>
            <a:br>
              <a:rPr lang="pt-BR" sz="5400" dirty="0">
                <a:solidFill>
                  <a:schemeClr val="tx1"/>
                </a:solidFill>
              </a:rPr>
            </a:br>
            <a:r>
              <a:rPr lang="pt-BR" sz="5400" dirty="0">
                <a:solidFill>
                  <a:schemeClr val="tx1"/>
                </a:solidFill>
              </a:rPr>
              <a:t>das Simulações</a:t>
            </a:r>
          </a:p>
          <a:p>
            <a:pPr algn="ctr"/>
            <a:endParaRPr lang="pt-BR" sz="6600" dirty="0">
              <a:solidFill>
                <a:schemeClr val="tx1"/>
              </a:solidFill>
            </a:endParaRP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F4364E12-7142-402F-A5B5-D0D1F6389953}"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862248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Modelo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495912" y="1350659"/>
            <a:ext cx="122413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tângulo 12"/>
          <p:cNvSpPr/>
          <p:nvPr/>
        </p:nvSpPr>
        <p:spPr>
          <a:xfrm>
            <a:off x="179512" y="773668"/>
            <a:ext cx="8337162" cy="1800493"/>
          </a:xfrm>
          <a:prstGeom prst="rect">
            <a:avLst/>
          </a:prstGeom>
        </p:spPr>
        <p:txBody>
          <a:bodyPr wrap="square">
            <a:spAutoFit/>
          </a:bodyPr>
          <a:lstStyle/>
          <a:p>
            <a:pPr>
              <a:spcBef>
                <a:spcPts val="600"/>
              </a:spcBef>
              <a:spcAft>
                <a:spcPts val="600"/>
              </a:spcAft>
            </a:pPr>
            <a:r>
              <a:rPr lang="pt-BR" sz="1600" b="1" dirty="0">
                <a:solidFill>
                  <a:srgbClr val="FF0000"/>
                </a:solidFill>
              </a:rPr>
              <a:t>Modelo SDEE</a:t>
            </a:r>
          </a:p>
          <a:p>
            <a:pPr>
              <a:spcBef>
                <a:spcPts val="600"/>
              </a:spcBef>
              <a:spcAft>
                <a:spcPts val="600"/>
              </a:spcAft>
            </a:pPr>
            <a:r>
              <a:rPr lang="pt-BR" sz="1600" dirty="0"/>
              <a:t>5 experimentos mediram o efeito nas perdas técnicas de cada alteração no modelo:</a:t>
            </a:r>
          </a:p>
          <a:p>
            <a:r>
              <a:rPr lang="pt-BR" sz="1600" dirty="0"/>
              <a:t>nº 1 – inclusão bancos de capacitores;</a:t>
            </a:r>
          </a:p>
          <a:p>
            <a:r>
              <a:rPr lang="pt-BR" sz="1600" dirty="0"/>
              <a:t>nº 2 – inclusão impedâncias de sequência zero das </a:t>
            </a:r>
            <a:r>
              <a:rPr lang="pt-BR" sz="1600" dirty="0" err="1"/>
              <a:t>LDs</a:t>
            </a:r>
            <a:r>
              <a:rPr lang="pt-BR" sz="1600" dirty="0"/>
              <a:t>;</a:t>
            </a:r>
          </a:p>
          <a:p>
            <a:r>
              <a:rPr lang="pt-BR" sz="1600" dirty="0"/>
              <a:t>nº 3 – inclusão reatância de dispersão dos transformadores;</a:t>
            </a:r>
          </a:p>
          <a:p>
            <a:r>
              <a:rPr lang="pt-BR" sz="1600" dirty="0"/>
              <a:t>nº 4 e 5 – inclusão de </a:t>
            </a:r>
            <a:r>
              <a:rPr lang="pt-BR" sz="1600" dirty="0" err="1"/>
              <a:t>GDMTs</a:t>
            </a:r>
            <a:r>
              <a:rPr lang="pt-BR" sz="1600" dirty="0"/>
              <a:t> e </a:t>
            </a:r>
            <a:r>
              <a:rPr lang="pt-BR" sz="1600" dirty="0" err="1"/>
              <a:t>GDBTs</a:t>
            </a:r>
            <a:r>
              <a:rPr lang="pt-BR" sz="1600" dirty="0"/>
              <a:t>.</a:t>
            </a:r>
            <a:endParaRPr lang="en-GB" sz="1600" dirty="0"/>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2" name="CaixaDeTexto 11">
            <a:extLst>
              <a:ext uri="{FF2B5EF4-FFF2-40B4-BE49-F238E27FC236}">
                <a16:creationId xmlns:a16="http://schemas.microsoft.com/office/drawing/2014/main" id="{D7AD5BBB-8F0C-75D4-4263-F9EA0BE57C87}"/>
              </a:ext>
            </a:extLst>
          </p:cNvPr>
          <p:cNvSpPr txBox="1"/>
          <p:nvPr/>
        </p:nvSpPr>
        <p:spPr>
          <a:xfrm>
            <a:off x="1763688" y="2641476"/>
            <a:ext cx="6102424" cy="307777"/>
          </a:xfrm>
          <a:prstGeom prst="rect">
            <a:avLst/>
          </a:prstGeom>
          <a:noFill/>
        </p:spPr>
        <p:txBody>
          <a:bodyPr wrap="square">
            <a:spAutoFit/>
          </a:bodyPr>
          <a:lstStyle/>
          <a:p>
            <a:r>
              <a:rPr lang="pt-BR" sz="1400" dirty="0"/>
              <a:t>Comparações entre os modelos do SDEE ANEEL e proposto.</a:t>
            </a:r>
          </a:p>
        </p:txBody>
      </p:sp>
      <p:pic>
        <p:nvPicPr>
          <p:cNvPr id="15" name="Imagem 14">
            <a:extLst>
              <a:ext uri="{FF2B5EF4-FFF2-40B4-BE49-F238E27FC236}">
                <a16:creationId xmlns:a16="http://schemas.microsoft.com/office/drawing/2014/main" id="{1DA8F669-93FA-1F44-958A-B4423657C85C}"/>
              </a:ext>
            </a:extLst>
          </p:cNvPr>
          <p:cNvPicPr>
            <a:picLocks noChangeAspect="1"/>
          </p:cNvPicPr>
          <p:nvPr/>
        </p:nvPicPr>
        <p:blipFill>
          <a:blip r:embed="rId3"/>
          <a:stretch>
            <a:fillRect/>
          </a:stretch>
        </p:blipFill>
        <p:spPr>
          <a:xfrm>
            <a:off x="330142" y="2914168"/>
            <a:ext cx="7827233" cy="2612691"/>
          </a:xfrm>
          <a:prstGeom prst="rect">
            <a:avLst/>
          </a:prstGeom>
        </p:spPr>
      </p:pic>
    </p:spTree>
    <p:extLst>
      <p:ext uri="{BB962C8B-B14F-4D97-AF65-F5344CB8AC3E}">
        <p14:creationId xmlns:p14="http://schemas.microsoft.com/office/powerpoint/2010/main" val="380481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D027F5CC-159E-5774-5771-2502047AFB60}"/>
              </a:ext>
            </a:extLst>
          </p:cNvPr>
          <p:cNvPicPr>
            <a:picLocks noChangeAspect="1"/>
          </p:cNvPicPr>
          <p:nvPr/>
        </p:nvPicPr>
        <p:blipFill>
          <a:blip r:embed="rId3"/>
          <a:stretch>
            <a:fillRect/>
          </a:stretch>
        </p:blipFill>
        <p:spPr>
          <a:xfrm>
            <a:off x="340039" y="1069987"/>
            <a:ext cx="6878010" cy="4391638"/>
          </a:xfrm>
          <a:prstGeom prst="rect">
            <a:avLst/>
          </a:prstGeom>
        </p:spPr>
      </p:pic>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Redes Benchmark</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2" name="CaixaDeTexto 11">
            <a:extLst>
              <a:ext uri="{FF2B5EF4-FFF2-40B4-BE49-F238E27FC236}">
                <a16:creationId xmlns:a16="http://schemas.microsoft.com/office/drawing/2014/main" id="{F70C94E6-E0FB-BDDE-4A0A-E56C60F918CC}"/>
              </a:ext>
            </a:extLst>
          </p:cNvPr>
          <p:cNvSpPr txBox="1"/>
          <p:nvPr/>
        </p:nvSpPr>
        <p:spPr>
          <a:xfrm>
            <a:off x="539552" y="812237"/>
            <a:ext cx="7027376" cy="307777"/>
          </a:xfrm>
          <a:prstGeom prst="rect">
            <a:avLst/>
          </a:prstGeom>
          <a:noFill/>
        </p:spPr>
        <p:txBody>
          <a:bodyPr wrap="square">
            <a:spAutoFit/>
          </a:bodyPr>
          <a:lstStyle/>
          <a:p>
            <a:r>
              <a:rPr lang="pt-BR" sz="1400" dirty="0"/>
              <a:t>Número de execuções de fluxo de potência (</a:t>
            </a:r>
            <a:r>
              <a:rPr lang="pt-BR" sz="1400" dirty="0">
                <a:solidFill>
                  <a:srgbClr val="FF0000"/>
                </a:solidFill>
              </a:rPr>
              <a:t>NFP</a:t>
            </a:r>
            <a:r>
              <a:rPr lang="pt-BR" sz="1400" dirty="0"/>
              <a:t>) para a minimização das perdas técnicas.</a:t>
            </a:r>
          </a:p>
        </p:txBody>
      </p:sp>
      <p:sp>
        <p:nvSpPr>
          <p:cNvPr id="14" name="Seta: para a Esquerda 13">
            <a:extLst>
              <a:ext uri="{FF2B5EF4-FFF2-40B4-BE49-F238E27FC236}">
                <a16:creationId xmlns:a16="http://schemas.microsoft.com/office/drawing/2014/main" id="{40D17C11-FF53-5736-CC97-ED2ACB5DE7A8}"/>
              </a:ext>
            </a:extLst>
          </p:cNvPr>
          <p:cNvSpPr/>
          <p:nvPr/>
        </p:nvSpPr>
        <p:spPr>
          <a:xfrm>
            <a:off x="7264152" y="1945514"/>
            <a:ext cx="410537" cy="120570"/>
          </a:xfrm>
          <a:prstGeom prst="lef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endParaRPr>
          </a:p>
          <a:p>
            <a:pPr algn="ctr"/>
            <a:endParaRPr lang="pt-BR" dirty="0"/>
          </a:p>
        </p:txBody>
      </p:sp>
      <p:sp>
        <p:nvSpPr>
          <p:cNvPr id="15" name="Seta: para a Esquerda 14">
            <a:extLst>
              <a:ext uri="{FF2B5EF4-FFF2-40B4-BE49-F238E27FC236}">
                <a16:creationId xmlns:a16="http://schemas.microsoft.com/office/drawing/2014/main" id="{2FBDFEDB-2055-C4DE-96DE-18C99C48A5E8}"/>
              </a:ext>
            </a:extLst>
          </p:cNvPr>
          <p:cNvSpPr/>
          <p:nvPr/>
        </p:nvSpPr>
        <p:spPr>
          <a:xfrm>
            <a:off x="7257807" y="1634467"/>
            <a:ext cx="410537" cy="120570"/>
          </a:xfrm>
          <a:prstGeom prst="lef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highlight>
                <a:srgbClr val="00FF00"/>
              </a:highlight>
            </a:endParaRPr>
          </a:p>
          <a:p>
            <a:pPr algn="ctr"/>
            <a:endParaRPr lang="pt-BR" dirty="0">
              <a:highlight>
                <a:srgbClr val="00FF00"/>
              </a:highlight>
            </a:endParaRPr>
          </a:p>
        </p:txBody>
      </p:sp>
      <p:sp>
        <p:nvSpPr>
          <p:cNvPr id="16" name="Seta: para a Esquerda 15">
            <a:extLst>
              <a:ext uri="{FF2B5EF4-FFF2-40B4-BE49-F238E27FC236}">
                <a16:creationId xmlns:a16="http://schemas.microsoft.com/office/drawing/2014/main" id="{434CAE82-68AD-5B74-EE72-F4D9F1326643}"/>
              </a:ext>
            </a:extLst>
          </p:cNvPr>
          <p:cNvSpPr/>
          <p:nvPr/>
        </p:nvSpPr>
        <p:spPr>
          <a:xfrm>
            <a:off x="7264152" y="3073524"/>
            <a:ext cx="410537" cy="120570"/>
          </a:xfrm>
          <a:prstGeom prst="lef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endParaRPr>
          </a:p>
          <a:p>
            <a:pPr algn="ctr"/>
            <a:endParaRPr lang="pt-BR" dirty="0"/>
          </a:p>
        </p:txBody>
      </p:sp>
      <p:sp>
        <p:nvSpPr>
          <p:cNvPr id="17" name="Seta: para a Esquerda 16">
            <a:extLst>
              <a:ext uri="{FF2B5EF4-FFF2-40B4-BE49-F238E27FC236}">
                <a16:creationId xmlns:a16="http://schemas.microsoft.com/office/drawing/2014/main" id="{D3EF35F0-09B4-B4A2-C298-AAD22C144F6E}"/>
              </a:ext>
            </a:extLst>
          </p:cNvPr>
          <p:cNvSpPr/>
          <p:nvPr/>
        </p:nvSpPr>
        <p:spPr>
          <a:xfrm>
            <a:off x="7264152" y="2425318"/>
            <a:ext cx="410537" cy="120570"/>
          </a:xfrm>
          <a:prstGeom prst="leftArrow">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endParaRPr>
          </a:p>
          <a:p>
            <a:pPr algn="ctr"/>
            <a:endParaRPr lang="pt-BR" dirty="0"/>
          </a:p>
        </p:txBody>
      </p:sp>
      <p:sp>
        <p:nvSpPr>
          <p:cNvPr id="18" name="Seta: para a Esquerda 17">
            <a:extLst>
              <a:ext uri="{FF2B5EF4-FFF2-40B4-BE49-F238E27FC236}">
                <a16:creationId xmlns:a16="http://schemas.microsoft.com/office/drawing/2014/main" id="{8063C95D-98E3-E674-4668-E77C670F12B1}"/>
              </a:ext>
            </a:extLst>
          </p:cNvPr>
          <p:cNvSpPr/>
          <p:nvPr/>
        </p:nvSpPr>
        <p:spPr>
          <a:xfrm>
            <a:off x="7264152" y="3570992"/>
            <a:ext cx="410537" cy="120570"/>
          </a:xfrm>
          <a:prstGeom prst="leftArrow">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endParaRPr>
          </a:p>
          <a:p>
            <a:pPr algn="ctr"/>
            <a:endParaRPr lang="pt-BR" dirty="0"/>
          </a:p>
        </p:txBody>
      </p:sp>
      <p:sp>
        <p:nvSpPr>
          <p:cNvPr id="20" name="Retângulo 19">
            <a:extLst>
              <a:ext uri="{FF2B5EF4-FFF2-40B4-BE49-F238E27FC236}">
                <a16:creationId xmlns:a16="http://schemas.microsoft.com/office/drawing/2014/main" id="{48252D96-82F1-1D6B-0CC1-882A37103BE0}"/>
              </a:ext>
            </a:extLst>
          </p:cNvPr>
          <p:cNvSpPr/>
          <p:nvPr/>
        </p:nvSpPr>
        <p:spPr>
          <a:xfrm>
            <a:off x="268937" y="5259890"/>
            <a:ext cx="7006287" cy="253375"/>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176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Redes Benchmark</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495912" y="1350659"/>
            <a:ext cx="122413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tângulo 12"/>
          <p:cNvSpPr/>
          <p:nvPr/>
        </p:nvSpPr>
        <p:spPr>
          <a:xfrm>
            <a:off x="179512" y="773668"/>
            <a:ext cx="8431088" cy="800219"/>
          </a:xfrm>
          <a:prstGeom prst="rect">
            <a:avLst/>
          </a:prstGeom>
        </p:spPr>
        <p:txBody>
          <a:bodyPr wrap="square">
            <a:spAutoFit/>
          </a:bodyPr>
          <a:lstStyle/>
          <a:p>
            <a:r>
              <a:rPr lang="pt-BR" sz="1600" b="1" dirty="0">
                <a:solidFill>
                  <a:srgbClr val="FF0000"/>
                </a:solidFill>
              </a:rPr>
              <a:t>Resultados com a equação de Baran &amp; Wu modificada:</a:t>
            </a:r>
          </a:p>
          <a:p>
            <a:endParaRPr lang="pt-BR" sz="1600" b="1" dirty="0">
              <a:solidFill>
                <a:srgbClr val="FF0000"/>
              </a:solidFill>
            </a:endParaRPr>
          </a:p>
          <a:p>
            <a:pPr algn="ctr"/>
            <a:r>
              <a:rPr lang="pt-BR" sz="1400" dirty="0"/>
              <a:t>Comparação entre duas versões da IBE: com e sem o uso da eq. modificada de Baran&amp;Wu</a:t>
            </a:r>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pic>
        <p:nvPicPr>
          <p:cNvPr id="10" name="Imagem 9">
            <a:extLst>
              <a:ext uri="{FF2B5EF4-FFF2-40B4-BE49-F238E27FC236}">
                <a16:creationId xmlns:a16="http://schemas.microsoft.com/office/drawing/2014/main" id="{B720E037-1378-2ACD-DCFB-EF6F2046FC47}"/>
              </a:ext>
            </a:extLst>
          </p:cNvPr>
          <p:cNvPicPr>
            <a:picLocks noChangeAspect="1"/>
          </p:cNvPicPr>
          <p:nvPr/>
        </p:nvPicPr>
        <p:blipFill>
          <a:blip r:embed="rId2"/>
          <a:stretch>
            <a:fillRect/>
          </a:stretch>
        </p:blipFill>
        <p:spPr>
          <a:xfrm>
            <a:off x="218467" y="1561356"/>
            <a:ext cx="8298207" cy="1143955"/>
          </a:xfrm>
          <a:prstGeom prst="rect">
            <a:avLst/>
          </a:prstGeom>
        </p:spPr>
      </p:pic>
    </p:spTree>
    <p:extLst>
      <p:ext uri="{BB962C8B-B14F-4D97-AF65-F5344CB8AC3E}">
        <p14:creationId xmlns:p14="http://schemas.microsoft.com/office/powerpoint/2010/main" val="3435258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SDEEs Reais – 2 estudos de caso</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495912" y="1350659"/>
            <a:ext cx="122413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3B0B65B-E292-E10D-E5EE-14894C93C5F6}"/>
                  </a:ext>
                </a:extLst>
              </p:cNvPr>
              <p:cNvSpPr txBox="1"/>
              <p:nvPr/>
            </p:nvSpPr>
            <p:spPr>
              <a:xfrm>
                <a:off x="204244" y="834920"/>
                <a:ext cx="8406356" cy="2949334"/>
              </a:xfrm>
              <a:prstGeom prst="rect">
                <a:avLst/>
              </a:prstGeom>
              <a:noFill/>
            </p:spPr>
            <p:txBody>
              <a:bodyPr wrap="square">
                <a:spAutoFit/>
              </a:bodyPr>
              <a:lstStyle/>
              <a:p>
                <a:pPr algn="just"/>
                <a:r>
                  <a:rPr lang="pt-BR" sz="1600" b="1" dirty="0">
                    <a:solidFill>
                      <a:srgbClr val="FF0000"/>
                    </a:solidFill>
                  </a:rPr>
                  <a:t>Estudos de Caso</a:t>
                </a:r>
              </a:p>
              <a:p>
                <a:pPr marL="285750" indent="-285750" algn="just">
                  <a:spcBef>
                    <a:spcPts val="600"/>
                  </a:spcBef>
                  <a:buFont typeface="Arial" panose="020B0604020202020204" pitchFamily="34" charset="0"/>
                  <a:buChar char="•"/>
                </a:pPr>
                <a:r>
                  <a:rPr lang="pt-BR" sz="1600" dirty="0"/>
                  <a:t>Nos alimentadores reais, as chaves são modeladas independentemente das linhas, desta forma, o número destes dispositivos é menor que o nº </a:t>
                </a:r>
                <a:r>
                  <a:rPr lang="pt-BR" sz="1600" dirty="0" err="1"/>
                  <a:t>LDs</a:t>
                </a:r>
                <a:r>
                  <a:rPr lang="pt-BR" sz="1600" dirty="0"/>
                  <a:t>.</a:t>
                </a:r>
              </a:p>
              <a:p>
                <a:pPr marL="285750" indent="-285750" algn="just">
                  <a:spcBef>
                    <a:spcPts val="600"/>
                  </a:spcBef>
                  <a:buFont typeface="Arial" panose="020B0604020202020204" pitchFamily="34" charset="0"/>
                  <a:buChar char="•"/>
                </a:pPr>
                <a:r>
                  <a:rPr lang="pt-BR" sz="1600" dirty="0"/>
                  <a:t>Ainda assim, o número de combinações de possibilidades para os sistemas reais é extremamente alto.</a:t>
                </a:r>
              </a:p>
              <a:p>
                <a:pPr algn="just">
                  <a:spcBef>
                    <a:spcPts val="600"/>
                  </a:spcBef>
                </a:pPr>
                <a14:m>
                  <m:oMathPara xmlns:m="http://schemas.openxmlformats.org/officeDocument/2006/math">
                    <m:oMathParaPr>
                      <m:jc m:val="centerGroup"/>
                    </m:oMathParaPr>
                    <m:oMath xmlns:m="http://schemas.openxmlformats.org/officeDocument/2006/math">
                      <m:r>
                        <a:rPr lang="pt-BR" sz="1600" i="1" smtClean="0">
                          <a:effectLst/>
                          <a:latin typeface="Cambria Math" panose="02040503050406030204" pitchFamily="18" charset="0"/>
                          <a:ea typeface="Times New Roman" panose="02020603050405020304" pitchFamily="18" charset="0"/>
                          <a:cs typeface="Times New Roman" panose="02020603050405020304" pitchFamily="18" charset="0"/>
                        </a:rPr>
                        <m:t>𝐶</m:t>
                      </m:r>
                      <m:d>
                        <m:dPr>
                          <m:ctrlPr>
                            <a:rPr lang="pt-BR" sz="1600" i="1">
                              <a:effectLst/>
                              <a:latin typeface="Cambria Math" panose="02040503050406030204" pitchFamily="18" charset="0"/>
                            </a:rPr>
                          </m:ctrlPr>
                        </m:dPr>
                        <m:e>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r>
                            <a:rPr lang="en-GB" sz="16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pt-BR" sz="1600" i="1">
                                  <a:effectLst/>
                                  <a:latin typeface="Cambria Math" panose="020405030504060302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e>
                      </m:d>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pt-BR" sz="1600" i="1">
                              <a:effectLst/>
                              <a:latin typeface="Cambria Math" panose="02040503050406030204" pitchFamily="18" charset="0"/>
                            </a:rPr>
                          </m:ctrlPr>
                        </m:dPr>
                        <m:e>
                          <m:m>
                            <m:mPr>
                              <m:mcs>
                                <m:mc>
                                  <m:mcPr>
                                    <m:count m:val="1"/>
                                    <m:mcJc m:val="center"/>
                                  </m:mcPr>
                                </m:mc>
                              </m:mcs>
                              <m:ctrlPr>
                                <a:rPr lang="pt-BR" sz="1600" i="1">
                                  <a:effectLst/>
                                  <a:latin typeface="Cambria Math" panose="02040503050406030204" pitchFamily="18" charset="0"/>
                                </a:rPr>
                              </m:ctrlPr>
                            </m:mPr>
                            <m:mr>
                              <m:e>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e>
                            </m:mr>
                            <m:mr>
                              <m:e>
                                <m:sSub>
                                  <m:sSubPr>
                                    <m:ctrlPr>
                                      <a:rPr lang="pt-BR" sz="1600" i="1">
                                        <a:effectLst/>
                                        <a:latin typeface="Cambria Math" panose="020405030504060302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e>
                            </m:mr>
                          </m:m>
                        </m:e>
                      </m:d>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pt-BR" sz="1600" i="1">
                              <a:effectLst/>
                              <a:latin typeface="Cambria Math" panose="02040503050406030204" pitchFamily="18" charset="0"/>
                            </a:rPr>
                          </m:ctrlPr>
                        </m:fPr>
                        <m:num>
                          <m:sSub>
                            <m:sSubPr>
                              <m:ctrlPr>
                                <a:rPr lang="pt-BR" sz="1600" i="1">
                                  <a:effectLst/>
                                  <a:latin typeface="Cambria Math" panose="020405030504060302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num>
                        <m:den>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pt-BR" sz="1600" i="1">
                                  <a:effectLst/>
                                  <a:latin typeface="Cambria Math" panose="02040503050406030204" pitchFamily="18" charset="0"/>
                                </a:rPr>
                              </m:ctrlPr>
                            </m:dPr>
                            <m:e>
                              <m:sSub>
                                <m:sSubPr>
                                  <m:ctrlPr>
                                    <a:rPr lang="pt-BR" sz="1600" i="1">
                                      <a:effectLst/>
                                      <a:latin typeface="Cambria Math" panose="020405030504060302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e>
                          </m:d>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den>
                      </m:f>
                    </m:oMath>
                  </m:oMathPara>
                </a14:m>
                <a:endParaRPr lang="pt-BR" sz="1600" i="1" dirty="0">
                  <a:effectLst/>
                  <a:ea typeface="Times New Roman" panose="02020603050405020304" pitchFamily="18" charset="0"/>
                  <a:cs typeface="Times New Roman" panose="02020603050405020304" pitchFamily="18" charset="0"/>
                </a:endParaRPr>
              </a:p>
              <a:p>
                <a:pPr lvl="1" algn="just">
                  <a:spcBef>
                    <a:spcPts val="600"/>
                  </a:spcBef>
                </a:pPr>
                <a14:m>
                  <m:oMath xmlns:m="http://schemas.openxmlformats.org/officeDocument/2006/math">
                    <m:sSub>
                      <m:sSubPr>
                        <m:ctrlPr>
                          <a:rPr lang="pt-BR"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oMath>
                </a14:m>
                <a:r>
                  <a:rPr lang="pt-BR" sz="1600" dirty="0">
                    <a:effectLst/>
                    <a:ea typeface="Times New Roman" panose="02020603050405020304" pitchFamily="18" charset="0"/>
                    <a:cs typeface="Times New Roman" panose="02020603050405020304" pitchFamily="18" charset="0"/>
                  </a:rPr>
                  <a:t> é o número total de chaves (</a:t>
                </a: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𝑛𝑐</m:t>
                        </m:r>
                      </m:sub>
                    </m:sSub>
                  </m:oMath>
                </a14:m>
                <a:r>
                  <a:rPr lang="pt-BR" sz="1600" dirty="0">
                    <a:effectLst/>
                    <a:ea typeface="Times New Roman" panose="02020603050405020304" pitchFamily="18" charset="0"/>
                    <a:cs typeface="Times New Roman" panose="02020603050405020304" pitchFamily="18" charset="0"/>
                  </a:rPr>
                  <a:t>);</a:t>
                </a:r>
                <a14:m>
                  <m:oMath xmlns:m="http://schemas.openxmlformats.org/officeDocument/2006/math">
                    <m:r>
                      <a:rPr lang="pt-BR" sz="1600" b="0" i="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pt-BR" sz="1600" b="0" i="0" dirty="0">
                  <a:effectLst/>
                  <a:ea typeface="Times New Roman" panose="02020603050405020304" pitchFamily="18" charset="0"/>
                  <a:cs typeface="Times New Roman" panose="02020603050405020304" pitchFamily="18" charset="0"/>
                </a:endParaRPr>
              </a:p>
              <a:p>
                <a:pPr lvl="1" algn="just">
                  <a:spcBef>
                    <a:spcPts val="600"/>
                  </a:spcBef>
                </a:pP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oMath>
                </a14:m>
                <a:r>
                  <a:rPr lang="pt-BR" sz="1600" dirty="0">
                    <a:effectLst/>
                    <a:ea typeface="Times New Roman" panose="02020603050405020304" pitchFamily="18" charset="0"/>
                    <a:cs typeface="Times New Roman" panose="02020603050405020304" pitchFamily="18" charset="0"/>
                  </a:rPr>
                  <a:t> é o número de chaves NA;</a:t>
                </a:r>
              </a:p>
              <a:p>
                <a:pPr lvl="1">
                  <a:spcBef>
                    <a:spcPts val="600"/>
                  </a:spcBef>
                </a:pPr>
                <a14:m>
                  <m:oMath xmlns:m="http://schemas.openxmlformats.org/officeDocument/2006/math">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𝑛𝑐</m:t>
                        </m:r>
                      </m:sub>
                    </m:sSub>
                  </m:oMath>
                </a14:m>
                <a:r>
                  <a:rPr lang="pt-BR" sz="1600" dirty="0">
                    <a:effectLst/>
                    <a:ea typeface="Times New Roman" panose="02020603050405020304" pitchFamily="18" charset="0"/>
                    <a:cs typeface="Times New Roman" panose="02020603050405020304" pitchFamily="18" charset="0"/>
                  </a:rPr>
                  <a:t> é o número de chaves NF.</a:t>
                </a:r>
                <a:endParaRPr lang="pt-BR" sz="1600" dirty="0"/>
              </a:p>
            </p:txBody>
          </p:sp>
        </mc:Choice>
        <mc:Fallback xmlns="">
          <p:sp>
            <p:nvSpPr>
              <p:cNvPr id="12" name="CaixaDeTexto 11">
                <a:extLst>
                  <a:ext uri="{FF2B5EF4-FFF2-40B4-BE49-F238E27FC236}">
                    <a16:creationId xmlns:a16="http://schemas.microsoft.com/office/drawing/2014/main" id="{33B0B65B-E292-E10D-E5EE-14894C93C5F6}"/>
                  </a:ext>
                </a:extLst>
              </p:cNvPr>
              <p:cNvSpPr txBox="1">
                <a:spLocks noRot="1" noChangeAspect="1" noMove="1" noResize="1" noEditPoints="1" noAdjustHandles="1" noChangeArrowheads="1" noChangeShapeType="1" noTextEdit="1"/>
              </p:cNvSpPr>
              <p:nvPr/>
            </p:nvSpPr>
            <p:spPr>
              <a:xfrm>
                <a:off x="204244" y="834920"/>
                <a:ext cx="8406356" cy="2949334"/>
              </a:xfrm>
              <a:prstGeom prst="rect">
                <a:avLst/>
              </a:prstGeom>
              <a:blipFill>
                <a:blip r:embed="rId3"/>
                <a:stretch>
                  <a:fillRect l="-435" t="-620" r="-363" b="-1653"/>
                </a:stretch>
              </a:blipFill>
            </p:spPr>
            <p:txBody>
              <a:bodyPr/>
              <a:lstStyle/>
              <a:p>
                <a:r>
                  <a:rPr lang="pt-BR">
                    <a:noFill/>
                  </a:rPr>
                  <a:t> </a:t>
                </a:r>
              </a:p>
            </p:txBody>
          </p:sp>
        </mc:Fallback>
      </mc:AlternateContent>
      <p:sp>
        <p:nvSpPr>
          <p:cNvPr id="19" name="CaixaDeTexto 18">
            <a:extLst>
              <a:ext uri="{FF2B5EF4-FFF2-40B4-BE49-F238E27FC236}">
                <a16:creationId xmlns:a16="http://schemas.microsoft.com/office/drawing/2014/main" id="{EDF932FB-33DE-F8A0-AE78-192513052860}"/>
              </a:ext>
            </a:extLst>
          </p:cNvPr>
          <p:cNvSpPr txBox="1"/>
          <p:nvPr/>
        </p:nvSpPr>
        <p:spPr>
          <a:xfrm>
            <a:off x="2020079" y="4023429"/>
            <a:ext cx="4572000" cy="307777"/>
          </a:xfrm>
          <a:prstGeom prst="rect">
            <a:avLst/>
          </a:prstGeom>
          <a:noFill/>
        </p:spPr>
        <p:txBody>
          <a:bodyPr wrap="square">
            <a:spAutoFit/>
          </a:bodyPr>
          <a:lstStyle/>
          <a:p>
            <a:r>
              <a:rPr lang="pt-BR" sz="1400" dirty="0"/>
              <a:t>Números das subestações e alimentadores da CEMIG-D</a:t>
            </a:r>
          </a:p>
        </p:txBody>
      </p:sp>
      <p:pic>
        <p:nvPicPr>
          <p:cNvPr id="10" name="Imagem 9">
            <a:extLst>
              <a:ext uri="{FF2B5EF4-FFF2-40B4-BE49-F238E27FC236}">
                <a16:creationId xmlns:a16="http://schemas.microsoft.com/office/drawing/2014/main" id="{C735C612-B734-03A0-51A3-2D48DAD9BA47}"/>
              </a:ext>
            </a:extLst>
          </p:cNvPr>
          <p:cNvPicPr>
            <a:picLocks noChangeAspect="1"/>
          </p:cNvPicPr>
          <p:nvPr/>
        </p:nvPicPr>
        <p:blipFill>
          <a:blip r:embed="rId4"/>
          <a:stretch>
            <a:fillRect/>
          </a:stretch>
        </p:blipFill>
        <p:spPr>
          <a:xfrm>
            <a:off x="323528" y="4273647"/>
            <a:ext cx="8083781" cy="1167657"/>
          </a:xfrm>
          <a:prstGeom prst="rect">
            <a:avLst/>
          </a:prstGeom>
        </p:spPr>
      </p:pic>
    </p:spTree>
    <p:extLst>
      <p:ext uri="{BB962C8B-B14F-4D97-AF65-F5344CB8AC3E}">
        <p14:creationId xmlns:p14="http://schemas.microsoft.com/office/powerpoint/2010/main" val="73973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SDEEs Reais – 2 estudos de caso</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495912" y="1350659"/>
            <a:ext cx="122413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2" name="CaixaDeTexto 11">
            <a:extLst>
              <a:ext uri="{FF2B5EF4-FFF2-40B4-BE49-F238E27FC236}">
                <a16:creationId xmlns:a16="http://schemas.microsoft.com/office/drawing/2014/main" id="{33B0B65B-E292-E10D-E5EE-14894C93C5F6}"/>
              </a:ext>
            </a:extLst>
          </p:cNvPr>
          <p:cNvSpPr txBox="1"/>
          <p:nvPr/>
        </p:nvSpPr>
        <p:spPr>
          <a:xfrm>
            <a:off x="204244" y="834920"/>
            <a:ext cx="8406356" cy="1631216"/>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pt-BR" dirty="0"/>
              <a:t>Necessária a verificação da coordenação da proteção do alimentador.</a:t>
            </a:r>
          </a:p>
          <a:p>
            <a:pPr marL="285750" indent="-285750" algn="just">
              <a:spcAft>
                <a:spcPts val="600"/>
              </a:spcAft>
              <a:buFont typeface="Arial" panose="020B0604020202020204" pitchFamily="34" charset="0"/>
              <a:buChar char="•"/>
            </a:pPr>
            <a:r>
              <a:rPr lang="pt-BR" dirty="0"/>
              <a:t>Na SE IIGD a metodologia encontrou 23 manobras (</a:t>
            </a:r>
            <a:r>
              <a:rPr lang="pt-BR" dirty="0">
                <a:solidFill>
                  <a:srgbClr val="FF0000"/>
                </a:solidFill>
              </a:rPr>
              <a:t>5 com reduções &gt; 2 MWh/mês</a:t>
            </a:r>
            <a:r>
              <a:rPr lang="pt-BR" dirty="0"/>
              <a:t>). </a:t>
            </a:r>
            <a:br>
              <a:rPr lang="pt-BR" dirty="0"/>
            </a:br>
            <a:r>
              <a:rPr lang="pt-BR" dirty="0">
                <a:solidFill>
                  <a:srgbClr val="FF0000"/>
                </a:solidFill>
              </a:rPr>
              <a:t>2 manobras executadas em campo</a:t>
            </a:r>
            <a:r>
              <a:rPr lang="pt-BR" dirty="0"/>
              <a:t>.</a:t>
            </a:r>
          </a:p>
          <a:p>
            <a:pPr marL="285750" indent="-285750" algn="just">
              <a:spcAft>
                <a:spcPts val="600"/>
              </a:spcAft>
              <a:buFont typeface="Arial" panose="020B0604020202020204" pitchFamily="34" charset="0"/>
              <a:buChar char="•"/>
            </a:pPr>
            <a:r>
              <a:rPr lang="pt-BR" dirty="0"/>
              <a:t>Na SE CETU a metodologia encontrou 4 manobras (</a:t>
            </a:r>
            <a:r>
              <a:rPr lang="pt-BR" dirty="0">
                <a:solidFill>
                  <a:srgbClr val="FF0000"/>
                </a:solidFill>
              </a:rPr>
              <a:t>2 com reduções &gt; 2 MWh/mês</a:t>
            </a:r>
            <a:r>
              <a:rPr lang="pt-BR" dirty="0"/>
              <a:t>). </a:t>
            </a:r>
            <a:br>
              <a:rPr lang="pt-BR" dirty="0"/>
            </a:br>
            <a:r>
              <a:rPr lang="pt-BR" dirty="0">
                <a:solidFill>
                  <a:srgbClr val="FF0000"/>
                </a:solidFill>
              </a:rPr>
              <a:t>1 manobra executada em campo</a:t>
            </a:r>
            <a:r>
              <a:rPr lang="pt-BR" dirty="0"/>
              <a:t>.</a:t>
            </a:r>
          </a:p>
        </p:txBody>
      </p:sp>
      <p:sp>
        <p:nvSpPr>
          <p:cNvPr id="17" name="CaixaDeTexto 16">
            <a:extLst>
              <a:ext uri="{FF2B5EF4-FFF2-40B4-BE49-F238E27FC236}">
                <a16:creationId xmlns:a16="http://schemas.microsoft.com/office/drawing/2014/main" id="{FEFB15BB-C5C2-1292-48CB-646F720ECC70}"/>
              </a:ext>
            </a:extLst>
          </p:cNvPr>
          <p:cNvSpPr txBox="1"/>
          <p:nvPr/>
        </p:nvSpPr>
        <p:spPr>
          <a:xfrm>
            <a:off x="451778" y="2637494"/>
            <a:ext cx="8158822" cy="307777"/>
          </a:xfrm>
          <a:prstGeom prst="rect">
            <a:avLst/>
          </a:prstGeom>
          <a:noFill/>
        </p:spPr>
        <p:txBody>
          <a:bodyPr wrap="square">
            <a:spAutoFit/>
          </a:bodyPr>
          <a:lstStyle/>
          <a:p>
            <a:pPr algn="ctr"/>
            <a:r>
              <a:rPr lang="pt-BR" sz="1400" dirty="0"/>
              <a:t>Redução das perdas em energia das manobras efetivadas e do melhor cenário proposto.</a:t>
            </a:r>
          </a:p>
        </p:txBody>
      </p:sp>
      <p:pic>
        <p:nvPicPr>
          <p:cNvPr id="14" name="Imagem 13">
            <a:extLst>
              <a:ext uri="{FF2B5EF4-FFF2-40B4-BE49-F238E27FC236}">
                <a16:creationId xmlns:a16="http://schemas.microsoft.com/office/drawing/2014/main" id="{DE11A3DD-4C9C-AA68-F4D2-9F1157C7726A}"/>
              </a:ext>
            </a:extLst>
          </p:cNvPr>
          <p:cNvPicPr>
            <a:picLocks noChangeAspect="1"/>
          </p:cNvPicPr>
          <p:nvPr/>
        </p:nvPicPr>
        <p:blipFill>
          <a:blip r:embed="rId2"/>
          <a:stretch>
            <a:fillRect/>
          </a:stretch>
        </p:blipFill>
        <p:spPr>
          <a:xfrm>
            <a:off x="237266" y="2911875"/>
            <a:ext cx="8268898" cy="1385785"/>
          </a:xfrm>
          <a:prstGeom prst="rect">
            <a:avLst/>
          </a:prstGeom>
        </p:spPr>
      </p:pic>
    </p:spTree>
    <p:extLst>
      <p:ext uri="{BB962C8B-B14F-4D97-AF65-F5344CB8AC3E}">
        <p14:creationId xmlns:p14="http://schemas.microsoft.com/office/powerpoint/2010/main" val="4257814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92879" y="1355"/>
            <a:ext cx="533400" cy="4889500"/>
          </a:xfrm>
        </p:spPr>
        <p:txBody>
          <a:bodyPr>
            <a:normAutofit fontScale="90000"/>
          </a:bodyPr>
          <a:lstStyle/>
          <a:p>
            <a:r>
              <a:rPr lang="pt-BR" dirty="0"/>
              <a:t>Resultados</a:t>
            </a:r>
          </a:p>
        </p:txBody>
      </p:sp>
      <p:sp>
        <p:nvSpPr>
          <p:cNvPr id="8" name="Date Placeholder 7"/>
          <p:cNvSpPr>
            <a:spLocks noGrp="1"/>
          </p:cNvSpPr>
          <p:nvPr>
            <p:ph type="dt" sz="half" idx="2"/>
          </p:nvPr>
        </p:nvSpPr>
        <p:spPr>
          <a:xfrm>
            <a:off x="6604906" y="-709551"/>
            <a:ext cx="1204999" cy="167361"/>
          </a:xfrm>
        </p:spPr>
        <p:txBody>
          <a:bodyPr/>
          <a:lstStyle/>
          <a:p>
            <a:pPr algn="r"/>
            <a:fld id="{B4D0131D-E076-4649-8F18-434CBF52BF3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Subestação IIGD (município de Ipatinga/MG)</a:t>
            </a:r>
          </a:p>
        </p:txBody>
      </p:sp>
      <p:sp>
        <p:nvSpPr>
          <p:cNvPr id="5" name="Espaço Reservado para Número de Slide 1"/>
          <p:cNvSpPr txBox="1">
            <a:spLocks/>
          </p:cNvSpPr>
          <p:nvPr/>
        </p:nvSpPr>
        <p:spPr>
          <a:xfrm>
            <a:off x="8111180" y="4552984"/>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59</a:t>
            </a:fld>
            <a:endParaRPr lang="pt-BR" sz="4400" b="1" dirty="0">
              <a:solidFill>
                <a:schemeClr val="bg1"/>
              </a:solidFill>
            </a:endParaRPr>
          </a:p>
        </p:txBody>
      </p:sp>
      <p:sp>
        <p:nvSpPr>
          <p:cNvPr id="6" name="Retângulo 5"/>
          <p:cNvSpPr/>
          <p:nvPr/>
        </p:nvSpPr>
        <p:spPr>
          <a:xfrm>
            <a:off x="7838915" y="4668255"/>
            <a:ext cx="239196" cy="22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704324" y="577609"/>
            <a:ext cx="1075451" cy="22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pic>
        <p:nvPicPr>
          <p:cNvPr id="3" name="Imagem 40">
            <a:extLst>
              <a:ext uri="{FF2B5EF4-FFF2-40B4-BE49-F238E27FC236}">
                <a16:creationId xmlns:a16="http://schemas.microsoft.com/office/drawing/2014/main" id="{40B25E00-5754-483B-A778-6613CFA97477}"/>
              </a:ext>
            </a:extLst>
          </p:cNvPr>
          <p:cNvPicPr/>
          <p:nvPr/>
        </p:nvPicPr>
        <p:blipFill rotWithShape="1">
          <a:blip r:embed="rId2">
            <a:extLst>
              <a:ext uri="{28A0092B-C50C-407E-A947-70E740481C1C}">
                <a14:useLocalDpi xmlns:a14="http://schemas.microsoft.com/office/drawing/2010/main" val="0"/>
              </a:ext>
            </a:extLst>
          </a:blip>
          <a:srcRect/>
          <a:stretch/>
        </p:blipFill>
        <p:spPr bwMode="auto">
          <a:xfrm>
            <a:off x="3371175" y="832755"/>
            <a:ext cx="4547535" cy="4689041"/>
          </a:xfrm>
          <a:prstGeom prst="rect">
            <a:avLst/>
          </a:prstGeom>
          <a:ln>
            <a:noFill/>
          </a:ln>
          <a:extLst>
            <a:ext uri="{53640926-AAD7-44D8-BBD7-CCE9431645EC}">
              <a14:shadowObscured xmlns:a14="http://schemas.microsoft.com/office/drawing/2010/main"/>
            </a:ext>
          </a:extLst>
        </p:spPr>
      </p:pic>
      <p:sp>
        <p:nvSpPr>
          <p:cNvPr id="4" name="Google Shape;5345;p32">
            <a:extLst>
              <a:ext uri="{FF2B5EF4-FFF2-40B4-BE49-F238E27FC236}">
                <a16:creationId xmlns:a16="http://schemas.microsoft.com/office/drawing/2014/main" id="{7E93E9AD-52CF-4F45-D4CD-347381177758}"/>
              </a:ext>
            </a:extLst>
          </p:cNvPr>
          <p:cNvSpPr txBox="1">
            <a:spLocks/>
          </p:cNvSpPr>
          <p:nvPr/>
        </p:nvSpPr>
        <p:spPr>
          <a:xfrm>
            <a:off x="186734" y="1124744"/>
            <a:ext cx="2918416" cy="360000"/>
          </a:xfrm>
          <a:prstGeom prst="rect">
            <a:avLst/>
          </a:prstGeom>
          <a:noFill/>
          <a:ln>
            <a:noFill/>
          </a:ln>
        </p:spPr>
        <p:txBody>
          <a:bodyPr spcFirstLastPara="1" vert="horz" wrap="square" lIns="91425" tIns="45700" rIns="91425" bIns="45700" anchor="t" anchorCtr="0">
            <a:noAutofit/>
          </a:bodyPr>
          <a:lstStyle>
            <a:lvl1pPr marL="0" algn="ctr" rtl="0" eaLnBrk="1" latinLnBrk="0" hangingPunct="1">
              <a:defRPr kumimoji="0" lang="pt-BR" sz="1000" kern="1200">
                <a:solidFill>
                  <a:schemeClr val="tx1">
                    <a:tint val="65000"/>
                  </a:schemeClr>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l">
              <a:spcBef>
                <a:spcPts val="600"/>
              </a:spcBef>
              <a:buSzPts val="1600"/>
            </a:pPr>
            <a:r>
              <a:rPr lang="pt-BR" sz="1600" b="1" dirty="0" err="1">
                <a:solidFill>
                  <a:schemeClr val="tx1"/>
                </a:solidFill>
                <a:sym typeface="Arial Narrow"/>
              </a:rPr>
              <a:t>Alims</a:t>
            </a:r>
            <a:r>
              <a:rPr lang="pt-BR" sz="1600" b="1" dirty="0">
                <a:solidFill>
                  <a:schemeClr val="tx1"/>
                </a:solidFill>
                <a:sym typeface="Arial Narrow"/>
              </a:rPr>
              <a:t>. </a:t>
            </a:r>
            <a:r>
              <a:rPr lang="pt-BR" sz="1600" b="1" dirty="0">
                <a:solidFill>
                  <a:schemeClr val="tx1"/>
                </a:solidFill>
              </a:rPr>
              <a:t>IIGD220/221 </a:t>
            </a:r>
          </a:p>
          <a:p>
            <a:pPr algn="l">
              <a:spcBef>
                <a:spcPts val="600"/>
              </a:spcBef>
              <a:buSzPts val="1600"/>
            </a:pPr>
            <a:r>
              <a:rPr lang="pt-BR" sz="1600" dirty="0">
                <a:solidFill>
                  <a:schemeClr val="tx1"/>
                </a:solidFill>
              </a:rPr>
              <a:t>Executada 06/08/2020</a:t>
            </a:r>
          </a:p>
          <a:p>
            <a:pPr algn="l">
              <a:spcBef>
                <a:spcPts val="600"/>
              </a:spcBef>
              <a:buSzPts val="1600"/>
            </a:pPr>
            <a:r>
              <a:rPr lang="pt-BR" sz="1600" b="1" dirty="0">
                <a:solidFill>
                  <a:schemeClr val="tx1"/>
                </a:solidFill>
              </a:rPr>
              <a:t>Redução</a:t>
            </a:r>
            <a:r>
              <a:rPr lang="pt-BR" sz="1600" dirty="0">
                <a:solidFill>
                  <a:schemeClr val="tx1"/>
                </a:solidFill>
              </a:rPr>
              <a:t>:  4,19 MWh/mês </a:t>
            </a:r>
            <a:r>
              <a:rPr lang="pt-BR" sz="1600" b="1" dirty="0">
                <a:solidFill>
                  <a:schemeClr val="tx1"/>
                </a:solidFill>
              </a:rPr>
              <a:t> </a:t>
            </a:r>
            <a:r>
              <a:rPr lang="pt-BR" sz="1600" dirty="0">
                <a:solidFill>
                  <a:schemeClr val="tx1"/>
                </a:solidFill>
              </a:rPr>
              <a:t>R$ 12.528/ano </a:t>
            </a:r>
          </a:p>
          <a:p>
            <a:pPr algn="l">
              <a:spcBef>
                <a:spcPts val="600"/>
              </a:spcBef>
              <a:buSzPts val="1600"/>
            </a:pPr>
            <a:r>
              <a:rPr lang="pt-BR" sz="1600" b="1" dirty="0">
                <a:solidFill>
                  <a:schemeClr val="tx1"/>
                </a:solidFill>
              </a:rPr>
              <a:t>FECHAR</a:t>
            </a:r>
            <a:r>
              <a:rPr lang="pt-BR" sz="1600" dirty="0">
                <a:solidFill>
                  <a:schemeClr val="tx1"/>
                </a:solidFill>
              </a:rPr>
              <a:t> 319112	</a:t>
            </a:r>
          </a:p>
          <a:p>
            <a:pPr algn="l">
              <a:spcBef>
                <a:spcPts val="600"/>
              </a:spcBef>
              <a:buSzPts val="1600"/>
            </a:pPr>
            <a:r>
              <a:rPr lang="pt-BR" sz="1600" b="1" dirty="0">
                <a:solidFill>
                  <a:schemeClr val="tx1"/>
                </a:solidFill>
              </a:rPr>
              <a:t>ABRIR</a:t>
            </a:r>
            <a:r>
              <a:rPr lang="pt-BR" sz="1600" dirty="0">
                <a:solidFill>
                  <a:schemeClr val="tx1"/>
                </a:solidFill>
              </a:rPr>
              <a:t> 139164</a:t>
            </a:r>
          </a:p>
          <a:p>
            <a:pPr algn="l">
              <a:spcBef>
                <a:spcPts val="600"/>
              </a:spcBef>
              <a:buSzPts val="1600"/>
            </a:pPr>
            <a:r>
              <a:rPr lang="pt-BR" sz="1600" b="1" dirty="0">
                <a:solidFill>
                  <a:schemeClr val="tx1"/>
                </a:solidFill>
              </a:rPr>
              <a:t>Descrição: </a:t>
            </a:r>
            <a:r>
              <a:rPr lang="pt-BR" sz="1600" dirty="0">
                <a:solidFill>
                  <a:schemeClr val="tx1"/>
                </a:solidFill>
              </a:rPr>
              <a:t>acesso mais curto à SE.</a:t>
            </a:r>
          </a:p>
        </p:txBody>
      </p:sp>
      <p:sp>
        <p:nvSpPr>
          <p:cNvPr id="9" name="Elipse 8">
            <a:extLst>
              <a:ext uri="{FF2B5EF4-FFF2-40B4-BE49-F238E27FC236}">
                <a16:creationId xmlns:a16="http://schemas.microsoft.com/office/drawing/2014/main" id="{FBDFD846-F02A-E92E-2258-E643CAF9AB18}"/>
              </a:ext>
            </a:extLst>
          </p:cNvPr>
          <p:cNvSpPr/>
          <p:nvPr/>
        </p:nvSpPr>
        <p:spPr>
          <a:xfrm>
            <a:off x="4513115" y="1884494"/>
            <a:ext cx="363685" cy="314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5E0A5929-DB6E-1BDE-4994-A4388B0DE8D1}"/>
              </a:ext>
            </a:extLst>
          </p:cNvPr>
          <p:cNvSpPr/>
          <p:nvPr/>
        </p:nvSpPr>
        <p:spPr>
          <a:xfrm>
            <a:off x="7157096" y="2387185"/>
            <a:ext cx="365691" cy="31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orma Livre: Forma 17">
            <a:extLst>
              <a:ext uri="{FF2B5EF4-FFF2-40B4-BE49-F238E27FC236}">
                <a16:creationId xmlns:a16="http://schemas.microsoft.com/office/drawing/2014/main" id="{E9F049D5-7E0D-3BD8-D76C-FAE25B94ED92}"/>
              </a:ext>
            </a:extLst>
          </p:cNvPr>
          <p:cNvSpPr/>
          <p:nvPr/>
        </p:nvSpPr>
        <p:spPr>
          <a:xfrm>
            <a:off x="3413760" y="2682240"/>
            <a:ext cx="3971109" cy="2760617"/>
          </a:xfrm>
          <a:custGeom>
            <a:avLst/>
            <a:gdLst>
              <a:gd name="connsiteX0" fmla="*/ 252549 w 3971109"/>
              <a:gd name="connsiteY0" fmla="*/ 1863634 h 2760617"/>
              <a:gd name="connsiteX1" fmla="*/ 235131 w 3971109"/>
              <a:gd name="connsiteY1" fmla="*/ 1976846 h 2760617"/>
              <a:gd name="connsiteX2" fmla="*/ 0 w 3971109"/>
              <a:gd name="connsiteY2" fmla="*/ 2194560 h 2760617"/>
              <a:gd name="connsiteX3" fmla="*/ 217714 w 3971109"/>
              <a:gd name="connsiteY3" fmla="*/ 2255520 h 2760617"/>
              <a:gd name="connsiteX4" fmla="*/ 461554 w 3971109"/>
              <a:gd name="connsiteY4" fmla="*/ 2429691 h 2760617"/>
              <a:gd name="connsiteX5" fmla="*/ 783771 w 3971109"/>
              <a:gd name="connsiteY5" fmla="*/ 2734491 h 2760617"/>
              <a:gd name="connsiteX6" fmla="*/ 914400 w 3971109"/>
              <a:gd name="connsiteY6" fmla="*/ 2760617 h 2760617"/>
              <a:gd name="connsiteX7" fmla="*/ 1393371 w 3971109"/>
              <a:gd name="connsiteY7" fmla="*/ 2647406 h 2760617"/>
              <a:gd name="connsiteX8" fmla="*/ 1541417 w 3971109"/>
              <a:gd name="connsiteY8" fmla="*/ 2586446 h 2760617"/>
              <a:gd name="connsiteX9" fmla="*/ 1576251 w 3971109"/>
              <a:gd name="connsiteY9" fmla="*/ 2673531 h 2760617"/>
              <a:gd name="connsiteX10" fmla="*/ 2438400 w 3971109"/>
              <a:gd name="connsiteY10" fmla="*/ 2229394 h 2760617"/>
              <a:gd name="connsiteX11" fmla="*/ 3126377 w 3971109"/>
              <a:gd name="connsiteY11" fmla="*/ 1872343 h 2760617"/>
              <a:gd name="connsiteX12" fmla="*/ 3596640 w 3971109"/>
              <a:gd name="connsiteY12" fmla="*/ 1628503 h 2760617"/>
              <a:gd name="connsiteX13" fmla="*/ 3701143 w 3971109"/>
              <a:gd name="connsiteY13" fmla="*/ 1489166 h 2760617"/>
              <a:gd name="connsiteX14" fmla="*/ 3727269 w 3971109"/>
              <a:gd name="connsiteY14" fmla="*/ 1419497 h 2760617"/>
              <a:gd name="connsiteX15" fmla="*/ 3735977 w 3971109"/>
              <a:gd name="connsiteY15" fmla="*/ 1367246 h 2760617"/>
              <a:gd name="connsiteX16" fmla="*/ 3692434 w 3971109"/>
              <a:gd name="connsiteY16" fmla="*/ 1280160 h 2760617"/>
              <a:gd name="connsiteX17" fmla="*/ 3596640 w 3971109"/>
              <a:gd name="connsiteY17" fmla="*/ 896983 h 2760617"/>
              <a:gd name="connsiteX18" fmla="*/ 3561806 w 3971109"/>
              <a:gd name="connsiteY18" fmla="*/ 818606 h 2760617"/>
              <a:gd name="connsiteX19" fmla="*/ 3709851 w 3971109"/>
              <a:gd name="connsiteY19" fmla="*/ 513806 h 2760617"/>
              <a:gd name="connsiteX20" fmla="*/ 3971109 w 3971109"/>
              <a:gd name="connsiteY20" fmla="*/ 0 h 276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71109" h="2760617">
                <a:moveTo>
                  <a:pt x="252549" y="1863634"/>
                </a:moveTo>
                <a:lnTo>
                  <a:pt x="235131" y="1976846"/>
                </a:lnTo>
                <a:lnTo>
                  <a:pt x="0" y="2194560"/>
                </a:lnTo>
                <a:lnTo>
                  <a:pt x="217714" y="2255520"/>
                </a:lnTo>
                <a:lnTo>
                  <a:pt x="461554" y="2429691"/>
                </a:lnTo>
                <a:lnTo>
                  <a:pt x="783771" y="2734491"/>
                </a:lnTo>
                <a:lnTo>
                  <a:pt x="914400" y="2760617"/>
                </a:lnTo>
                <a:lnTo>
                  <a:pt x="1393371" y="2647406"/>
                </a:lnTo>
                <a:lnTo>
                  <a:pt x="1541417" y="2586446"/>
                </a:lnTo>
                <a:lnTo>
                  <a:pt x="1576251" y="2673531"/>
                </a:lnTo>
                <a:lnTo>
                  <a:pt x="2438400" y="2229394"/>
                </a:lnTo>
                <a:lnTo>
                  <a:pt x="3126377" y="1872343"/>
                </a:lnTo>
                <a:lnTo>
                  <a:pt x="3596640" y="1628503"/>
                </a:lnTo>
                <a:lnTo>
                  <a:pt x="3701143" y="1489166"/>
                </a:lnTo>
                <a:lnTo>
                  <a:pt x="3727269" y="1419497"/>
                </a:lnTo>
                <a:lnTo>
                  <a:pt x="3735977" y="1367246"/>
                </a:lnTo>
                <a:lnTo>
                  <a:pt x="3692434" y="1280160"/>
                </a:lnTo>
                <a:lnTo>
                  <a:pt x="3596640" y="896983"/>
                </a:lnTo>
                <a:lnTo>
                  <a:pt x="3561806" y="818606"/>
                </a:lnTo>
                <a:lnTo>
                  <a:pt x="3709851" y="513806"/>
                </a:lnTo>
                <a:lnTo>
                  <a:pt x="3971109"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orma Livre: Forma 18">
            <a:extLst>
              <a:ext uri="{FF2B5EF4-FFF2-40B4-BE49-F238E27FC236}">
                <a16:creationId xmlns:a16="http://schemas.microsoft.com/office/drawing/2014/main" id="{D249A3D3-66C3-A129-C9D2-EA809F36136E}"/>
              </a:ext>
            </a:extLst>
          </p:cNvPr>
          <p:cNvSpPr/>
          <p:nvPr/>
        </p:nvSpPr>
        <p:spPr>
          <a:xfrm>
            <a:off x="3692434" y="2011680"/>
            <a:ext cx="888275" cy="2621280"/>
          </a:xfrm>
          <a:custGeom>
            <a:avLst/>
            <a:gdLst>
              <a:gd name="connsiteX0" fmla="*/ 0 w 888275"/>
              <a:gd name="connsiteY0" fmla="*/ 2560320 h 2621280"/>
              <a:gd name="connsiteX1" fmla="*/ 330926 w 888275"/>
              <a:gd name="connsiteY1" fmla="*/ 2621280 h 2621280"/>
              <a:gd name="connsiteX2" fmla="*/ 400595 w 888275"/>
              <a:gd name="connsiteY2" fmla="*/ 2412274 h 2621280"/>
              <a:gd name="connsiteX3" fmla="*/ 513806 w 888275"/>
              <a:gd name="connsiteY3" fmla="*/ 2168434 h 2621280"/>
              <a:gd name="connsiteX4" fmla="*/ 600892 w 888275"/>
              <a:gd name="connsiteY4" fmla="*/ 1924594 h 2621280"/>
              <a:gd name="connsiteX5" fmla="*/ 557349 w 888275"/>
              <a:gd name="connsiteY5" fmla="*/ 1567543 h 2621280"/>
              <a:gd name="connsiteX6" fmla="*/ 609600 w 888275"/>
              <a:gd name="connsiteY6" fmla="*/ 1297577 h 2621280"/>
              <a:gd name="connsiteX7" fmla="*/ 679269 w 888275"/>
              <a:gd name="connsiteY7" fmla="*/ 505097 h 2621280"/>
              <a:gd name="connsiteX8" fmla="*/ 679269 w 888275"/>
              <a:gd name="connsiteY8" fmla="*/ 426720 h 2621280"/>
              <a:gd name="connsiteX9" fmla="*/ 687977 w 888275"/>
              <a:gd name="connsiteY9" fmla="*/ 182880 h 2621280"/>
              <a:gd name="connsiteX10" fmla="*/ 888275 w 888275"/>
              <a:gd name="connsiteY10" fmla="*/ 0 h 262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5" h="2621280">
                <a:moveTo>
                  <a:pt x="0" y="2560320"/>
                </a:moveTo>
                <a:lnTo>
                  <a:pt x="330926" y="2621280"/>
                </a:lnTo>
                <a:lnTo>
                  <a:pt x="400595" y="2412274"/>
                </a:lnTo>
                <a:lnTo>
                  <a:pt x="513806" y="2168434"/>
                </a:lnTo>
                <a:lnTo>
                  <a:pt x="600892" y="1924594"/>
                </a:lnTo>
                <a:lnTo>
                  <a:pt x="557349" y="1567543"/>
                </a:lnTo>
                <a:lnTo>
                  <a:pt x="609600" y="1297577"/>
                </a:lnTo>
                <a:lnTo>
                  <a:pt x="679269" y="505097"/>
                </a:lnTo>
                <a:lnTo>
                  <a:pt x="679269" y="426720"/>
                </a:lnTo>
                <a:lnTo>
                  <a:pt x="687977" y="182880"/>
                </a:lnTo>
                <a:lnTo>
                  <a:pt x="888275" y="0"/>
                </a:lnTo>
              </a:path>
            </a:pathLst>
          </a:cu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7939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4" name="CaixaDeTexto 3"/>
          <p:cNvSpPr txBox="1"/>
          <p:nvPr/>
        </p:nvSpPr>
        <p:spPr>
          <a:xfrm>
            <a:off x="287524" y="771071"/>
            <a:ext cx="8136904" cy="1000274"/>
          </a:xfrm>
          <a:prstGeom prst="rect">
            <a:avLst/>
          </a:prstGeom>
          <a:noFill/>
        </p:spPr>
        <p:txBody>
          <a:bodyPr wrap="square" rtlCol="0">
            <a:spAutoFit/>
          </a:bodyPr>
          <a:lstStyle/>
          <a:p>
            <a:pPr algn="just">
              <a:spcBef>
                <a:spcPts val="600"/>
              </a:spcBef>
            </a:pPr>
            <a:r>
              <a:rPr lang="pt-BR" b="1" dirty="0">
                <a:solidFill>
                  <a:srgbClr val="FF0000"/>
                </a:solidFill>
              </a:rPr>
              <a:t>Objetivo do doutorado:</a:t>
            </a:r>
          </a:p>
          <a:p>
            <a:pPr marL="285750" indent="-285750" algn="just">
              <a:spcBef>
                <a:spcPts val="600"/>
              </a:spcBef>
              <a:buFont typeface="Arial" panose="020B0604020202020204" pitchFamily="34" charset="0"/>
              <a:buChar char="•"/>
            </a:pPr>
            <a:r>
              <a:rPr lang="pt-BR" dirty="0"/>
              <a:t>Desenvolver</a:t>
            </a:r>
            <a:r>
              <a:rPr lang="pt-BR" b="1" dirty="0"/>
              <a:t> </a:t>
            </a:r>
            <a:r>
              <a:rPr lang="pt-BR" dirty="0"/>
              <a:t>uma metodologia para a </a:t>
            </a:r>
            <a:r>
              <a:rPr lang="pt-BR" dirty="0">
                <a:solidFill>
                  <a:srgbClr val="FF0000"/>
                </a:solidFill>
              </a:rPr>
              <a:t>reconfiguração</a:t>
            </a:r>
            <a:r>
              <a:rPr lang="pt-BR" dirty="0"/>
              <a:t> de Sistemas de Distribuição de Energia Elétrica reais, minimizando as perdas técnicas de energia.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2" name="Picture 11"/>
          <p:cNvPicPr/>
          <p:nvPr/>
        </p:nvPicPr>
        <p:blipFill rotWithShape="1">
          <a:blip r:embed="rId3" cstate="print">
            <a:extLst>
              <a:ext uri="{28A0092B-C50C-407E-A947-70E740481C1C}">
                <a14:useLocalDpi xmlns:a14="http://schemas.microsoft.com/office/drawing/2010/main"/>
              </a:ext>
            </a:extLst>
          </a:blip>
          <a:srcRect l="13744" t="36501" r="36901" b="35657"/>
          <a:stretch/>
        </p:blipFill>
        <p:spPr bwMode="auto">
          <a:xfrm>
            <a:off x="454770" y="2764547"/>
            <a:ext cx="7927230" cy="2325201"/>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943267" y="2405252"/>
            <a:ext cx="5257465" cy="307777"/>
          </a:xfrm>
          <a:prstGeom prst="rect">
            <a:avLst/>
          </a:prstGeom>
        </p:spPr>
        <p:txBody>
          <a:bodyPr wrap="none">
            <a:spAutoFit/>
          </a:bodyPr>
          <a:lstStyle/>
          <a:p>
            <a:r>
              <a:rPr lang="pt-BR" sz="1400" b="1" dirty="0"/>
              <a:t>Exemplo de reconfiguração e interconexões de alimentadores de MT</a:t>
            </a:r>
            <a:endParaRPr lang="en-GB" sz="1400" b="1" dirty="0"/>
          </a:p>
        </p:txBody>
      </p:sp>
      <p:sp>
        <p:nvSpPr>
          <p:cNvPr id="8" name="Oval 7"/>
          <p:cNvSpPr/>
          <p:nvPr/>
        </p:nvSpPr>
        <p:spPr>
          <a:xfrm>
            <a:off x="4427984" y="2826228"/>
            <a:ext cx="659130" cy="64807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p:cNvSpPr/>
          <p:nvPr/>
        </p:nvSpPr>
        <p:spPr>
          <a:xfrm>
            <a:off x="4704958" y="3258276"/>
            <a:ext cx="659130" cy="64807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6982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991B6C22-6562-97D2-DE55-A35C728F9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64" y="1064866"/>
            <a:ext cx="5967411" cy="3973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ate Placeholder 7"/>
          <p:cNvSpPr>
            <a:spLocks noGrp="1"/>
          </p:cNvSpPr>
          <p:nvPr>
            <p:ph type="dt" sz="half" idx="2"/>
          </p:nvPr>
        </p:nvSpPr>
        <p:spPr/>
        <p:txBody>
          <a:bodyPr/>
          <a:lstStyle/>
          <a:p>
            <a:pPr algn="r"/>
            <a:fld id="{B4D0131D-E076-4649-8F18-434CBF52BF36}"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Subestação CETU (município de Caeté/MG)</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4" name="Google Shape;5345;p32">
            <a:extLst>
              <a:ext uri="{FF2B5EF4-FFF2-40B4-BE49-F238E27FC236}">
                <a16:creationId xmlns:a16="http://schemas.microsoft.com/office/drawing/2014/main" id="{0048F803-2C4B-36F5-DB26-EABE8102CBA6}"/>
              </a:ext>
            </a:extLst>
          </p:cNvPr>
          <p:cNvSpPr txBox="1">
            <a:spLocks/>
          </p:cNvSpPr>
          <p:nvPr/>
        </p:nvSpPr>
        <p:spPr>
          <a:xfrm>
            <a:off x="114300" y="1124744"/>
            <a:ext cx="2722418" cy="360000"/>
          </a:xfrm>
          <a:prstGeom prst="rect">
            <a:avLst/>
          </a:prstGeom>
          <a:noFill/>
          <a:ln>
            <a:noFill/>
          </a:ln>
        </p:spPr>
        <p:txBody>
          <a:bodyPr spcFirstLastPara="1" vert="horz" wrap="square" lIns="91425" tIns="45700" rIns="91425" bIns="45700" anchor="t" anchorCtr="0">
            <a:noAutofit/>
          </a:bodyPr>
          <a:lstStyle>
            <a:lvl1pPr marL="0" algn="ctr" rtl="0" eaLnBrk="1" latinLnBrk="0" hangingPunct="1">
              <a:defRPr kumimoji="0" lang="pt-BR" sz="1000" kern="1200">
                <a:solidFill>
                  <a:schemeClr val="tx1">
                    <a:tint val="65000"/>
                  </a:schemeClr>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l">
              <a:spcBef>
                <a:spcPts val="600"/>
              </a:spcBef>
              <a:buSzPts val="1600"/>
            </a:pPr>
            <a:r>
              <a:rPr lang="pt-BR" sz="1600" b="1" dirty="0" err="1">
                <a:solidFill>
                  <a:schemeClr val="tx1"/>
                </a:solidFill>
                <a:sym typeface="Arial Narrow"/>
              </a:rPr>
              <a:t>Alims</a:t>
            </a:r>
            <a:r>
              <a:rPr lang="pt-BR" sz="1600" b="1" dirty="0">
                <a:solidFill>
                  <a:schemeClr val="tx1"/>
                </a:solidFill>
                <a:sym typeface="Arial Narrow"/>
              </a:rPr>
              <a:t>.</a:t>
            </a:r>
            <a:r>
              <a:rPr lang="pt-BR" sz="1600" b="1" dirty="0">
                <a:solidFill>
                  <a:schemeClr val="tx1"/>
                </a:solidFill>
              </a:rPr>
              <a:t> CETU09/11</a:t>
            </a:r>
          </a:p>
          <a:p>
            <a:pPr algn="l">
              <a:spcBef>
                <a:spcPts val="600"/>
              </a:spcBef>
              <a:buSzPts val="1600"/>
            </a:pPr>
            <a:r>
              <a:rPr lang="pt-BR" sz="1600" dirty="0">
                <a:solidFill>
                  <a:srgbClr val="FF0000"/>
                </a:solidFill>
              </a:rPr>
              <a:t>Executada</a:t>
            </a:r>
            <a:r>
              <a:rPr lang="pt-BR" sz="1600" dirty="0"/>
              <a:t> </a:t>
            </a:r>
            <a:r>
              <a:rPr lang="pt-BR" sz="1600" dirty="0">
                <a:solidFill>
                  <a:srgbClr val="FF0000"/>
                </a:solidFill>
              </a:rPr>
              <a:t>10/11/2020</a:t>
            </a:r>
          </a:p>
          <a:p>
            <a:pPr algn="l">
              <a:spcBef>
                <a:spcPts val="600"/>
              </a:spcBef>
              <a:buSzPts val="1600"/>
            </a:pPr>
            <a:r>
              <a:rPr lang="pt-BR" sz="1600" b="1" dirty="0">
                <a:solidFill>
                  <a:schemeClr val="tx1"/>
                </a:solidFill>
              </a:rPr>
              <a:t>Redução</a:t>
            </a:r>
            <a:r>
              <a:rPr lang="pt-BR" sz="1600" dirty="0">
                <a:solidFill>
                  <a:schemeClr val="tx1"/>
                </a:solidFill>
              </a:rPr>
              <a:t>: </a:t>
            </a:r>
            <a:br>
              <a:rPr lang="pt-BR" sz="1600" dirty="0">
                <a:solidFill>
                  <a:schemeClr val="tx1"/>
                </a:solidFill>
              </a:rPr>
            </a:br>
            <a:r>
              <a:rPr lang="pt-BR" sz="1600" dirty="0">
                <a:solidFill>
                  <a:schemeClr val="tx1"/>
                </a:solidFill>
              </a:rPr>
              <a:t>12,46 MWh/mês – R$ 37.346/ano </a:t>
            </a:r>
          </a:p>
          <a:p>
            <a:pPr algn="l">
              <a:spcBef>
                <a:spcPts val="600"/>
              </a:spcBef>
              <a:buSzPts val="1600"/>
            </a:pPr>
            <a:r>
              <a:rPr lang="pt-BR" sz="1600" b="1" dirty="0">
                <a:solidFill>
                  <a:schemeClr val="tx1"/>
                </a:solidFill>
              </a:rPr>
              <a:t>FECHAR</a:t>
            </a:r>
            <a:r>
              <a:rPr lang="pt-BR" sz="1600" dirty="0">
                <a:solidFill>
                  <a:schemeClr val="tx1"/>
                </a:solidFill>
              </a:rPr>
              <a:t> 302068	</a:t>
            </a:r>
          </a:p>
          <a:p>
            <a:pPr algn="l">
              <a:spcBef>
                <a:spcPts val="600"/>
              </a:spcBef>
              <a:buSzPts val="1600"/>
            </a:pPr>
            <a:r>
              <a:rPr lang="pt-BR" sz="1600" b="1" dirty="0">
                <a:solidFill>
                  <a:schemeClr val="tx1"/>
                </a:solidFill>
              </a:rPr>
              <a:t>ABRIR</a:t>
            </a:r>
            <a:r>
              <a:rPr lang="pt-BR" sz="1600" dirty="0">
                <a:solidFill>
                  <a:schemeClr val="tx1"/>
                </a:solidFill>
              </a:rPr>
              <a:t> 257774</a:t>
            </a:r>
          </a:p>
          <a:p>
            <a:pPr algn="l">
              <a:spcBef>
                <a:spcPts val="600"/>
              </a:spcBef>
              <a:buSzPts val="1600"/>
            </a:pPr>
            <a:r>
              <a:rPr lang="pt-BR" sz="1600" b="1" dirty="0">
                <a:solidFill>
                  <a:schemeClr val="tx1"/>
                </a:solidFill>
              </a:rPr>
              <a:t>Descrição: </a:t>
            </a:r>
            <a:r>
              <a:rPr lang="pt-BR" sz="1600" dirty="0">
                <a:solidFill>
                  <a:schemeClr val="tx1"/>
                </a:solidFill>
              </a:rPr>
              <a:t>transferência de 15% da carga do </a:t>
            </a:r>
            <a:r>
              <a:rPr lang="pt-BR" sz="1600" dirty="0" err="1">
                <a:solidFill>
                  <a:schemeClr val="tx1"/>
                </a:solidFill>
              </a:rPr>
              <a:t>alim</a:t>
            </a:r>
            <a:r>
              <a:rPr lang="pt-BR" sz="1600" dirty="0">
                <a:solidFill>
                  <a:schemeClr val="tx1"/>
                </a:solidFill>
              </a:rPr>
              <a:t>. CETU09 (2140 BT, 13 RU e 4 MT) para o CETU11, mais vazio, originalmente planejado p/ atender um cliente de MT e que não realizou a carga. </a:t>
            </a:r>
          </a:p>
          <a:p>
            <a:pPr>
              <a:spcBef>
                <a:spcPts val="600"/>
              </a:spcBef>
              <a:buSzPts val="1600"/>
            </a:pPr>
            <a:endParaRPr lang="pt-BR" sz="1600" dirty="0"/>
          </a:p>
        </p:txBody>
      </p:sp>
      <p:sp>
        <p:nvSpPr>
          <p:cNvPr id="9" name="Oval 2">
            <a:extLst>
              <a:ext uri="{FF2B5EF4-FFF2-40B4-BE49-F238E27FC236}">
                <a16:creationId xmlns:a16="http://schemas.microsoft.com/office/drawing/2014/main" id="{22079D33-34AF-D748-BA69-0AE8EF68192F}"/>
              </a:ext>
            </a:extLst>
          </p:cNvPr>
          <p:cNvSpPr/>
          <p:nvPr/>
        </p:nvSpPr>
        <p:spPr>
          <a:xfrm>
            <a:off x="8158316" y="1064866"/>
            <a:ext cx="233209" cy="2190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11">
            <a:extLst>
              <a:ext uri="{FF2B5EF4-FFF2-40B4-BE49-F238E27FC236}">
                <a16:creationId xmlns:a16="http://schemas.microsoft.com/office/drawing/2014/main" id="{25051FEB-A2C0-517D-515F-C9D5537EB214}"/>
              </a:ext>
            </a:extLst>
          </p:cNvPr>
          <p:cNvSpPr/>
          <p:nvPr/>
        </p:nvSpPr>
        <p:spPr>
          <a:xfrm>
            <a:off x="8194111" y="1931641"/>
            <a:ext cx="233209" cy="2190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orma Livre: Forma 14">
            <a:extLst>
              <a:ext uri="{FF2B5EF4-FFF2-40B4-BE49-F238E27FC236}">
                <a16:creationId xmlns:a16="http://schemas.microsoft.com/office/drawing/2014/main" id="{A93FB6CC-925B-8D2E-024C-0909249B45A5}"/>
              </a:ext>
            </a:extLst>
          </p:cNvPr>
          <p:cNvSpPr/>
          <p:nvPr/>
        </p:nvSpPr>
        <p:spPr>
          <a:xfrm>
            <a:off x="3495472" y="2107660"/>
            <a:ext cx="4766554" cy="2282757"/>
          </a:xfrm>
          <a:custGeom>
            <a:avLst/>
            <a:gdLst>
              <a:gd name="connsiteX0" fmla="*/ 0 w 4766554"/>
              <a:gd name="connsiteY0" fmla="*/ 2107659 h 2282757"/>
              <a:gd name="connsiteX1" fmla="*/ 207524 w 4766554"/>
              <a:gd name="connsiteY1" fmla="*/ 2088204 h 2282757"/>
              <a:gd name="connsiteX2" fmla="*/ 155643 w 4766554"/>
              <a:gd name="connsiteY2" fmla="*/ 2185480 h 2282757"/>
              <a:gd name="connsiteX3" fmla="*/ 402077 w 4766554"/>
              <a:gd name="connsiteY3" fmla="*/ 2204936 h 2282757"/>
              <a:gd name="connsiteX4" fmla="*/ 590145 w 4766554"/>
              <a:gd name="connsiteY4" fmla="*/ 2198451 h 2282757"/>
              <a:gd name="connsiteX5" fmla="*/ 726332 w 4766554"/>
              <a:gd name="connsiteY5" fmla="*/ 2159540 h 2282757"/>
              <a:gd name="connsiteX6" fmla="*/ 914400 w 4766554"/>
              <a:gd name="connsiteY6" fmla="*/ 2191966 h 2282757"/>
              <a:gd name="connsiteX7" fmla="*/ 1044102 w 4766554"/>
              <a:gd name="connsiteY7" fmla="*/ 2191966 h 2282757"/>
              <a:gd name="connsiteX8" fmla="*/ 1134894 w 4766554"/>
              <a:gd name="connsiteY8" fmla="*/ 2133600 h 2282757"/>
              <a:gd name="connsiteX9" fmla="*/ 1173805 w 4766554"/>
              <a:gd name="connsiteY9" fmla="*/ 2016868 h 2282757"/>
              <a:gd name="connsiteX10" fmla="*/ 1271081 w 4766554"/>
              <a:gd name="connsiteY10" fmla="*/ 1977957 h 2282757"/>
              <a:gd name="connsiteX11" fmla="*/ 1452664 w 4766554"/>
              <a:gd name="connsiteY11" fmla="*/ 2016868 h 2282757"/>
              <a:gd name="connsiteX12" fmla="*/ 1556426 w 4766554"/>
              <a:gd name="connsiteY12" fmla="*/ 2036323 h 2282757"/>
              <a:gd name="connsiteX13" fmla="*/ 1575881 w 4766554"/>
              <a:gd name="connsiteY13" fmla="*/ 1977957 h 2282757"/>
              <a:gd name="connsiteX14" fmla="*/ 1569396 w 4766554"/>
              <a:gd name="connsiteY14" fmla="*/ 1926076 h 2282757"/>
              <a:gd name="connsiteX15" fmla="*/ 1705583 w 4766554"/>
              <a:gd name="connsiteY15" fmla="*/ 1880680 h 2282757"/>
              <a:gd name="connsiteX16" fmla="*/ 1835285 w 4766554"/>
              <a:gd name="connsiteY16" fmla="*/ 1913106 h 2282757"/>
              <a:gd name="connsiteX17" fmla="*/ 1900137 w 4766554"/>
              <a:gd name="connsiteY17" fmla="*/ 1913106 h 2282757"/>
              <a:gd name="connsiteX18" fmla="*/ 1932562 w 4766554"/>
              <a:gd name="connsiteY18" fmla="*/ 1900136 h 2282757"/>
              <a:gd name="connsiteX19" fmla="*/ 2016868 w 4766554"/>
              <a:gd name="connsiteY19" fmla="*/ 1841770 h 2282757"/>
              <a:gd name="connsiteX20" fmla="*/ 2133600 w 4766554"/>
              <a:gd name="connsiteY20" fmla="*/ 1880680 h 2282757"/>
              <a:gd name="connsiteX21" fmla="*/ 2243847 w 4766554"/>
              <a:gd name="connsiteY21" fmla="*/ 1906621 h 2282757"/>
              <a:gd name="connsiteX22" fmla="*/ 2341124 w 4766554"/>
              <a:gd name="connsiteY22" fmla="*/ 1763949 h 2282757"/>
              <a:gd name="connsiteX23" fmla="*/ 2373549 w 4766554"/>
              <a:gd name="connsiteY23" fmla="*/ 1919591 h 2282757"/>
              <a:gd name="connsiteX24" fmla="*/ 2522707 w 4766554"/>
              <a:gd name="connsiteY24" fmla="*/ 1861225 h 2282757"/>
              <a:gd name="connsiteX25" fmla="*/ 2613498 w 4766554"/>
              <a:gd name="connsiteY25" fmla="*/ 1841770 h 2282757"/>
              <a:gd name="connsiteX26" fmla="*/ 2522707 w 4766554"/>
              <a:gd name="connsiteY26" fmla="*/ 1789889 h 2282757"/>
              <a:gd name="connsiteX27" fmla="*/ 2555132 w 4766554"/>
              <a:gd name="connsiteY27" fmla="*/ 1757463 h 2282757"/>
              <a:gd name="connsiteX28" fmla="*/ 2594043 w 4766554"/>
              <a:gd name="connsiteY28" fmla="*/ 1725038 h 2282757"/>
              <a:gd name="connsiteX29" fmla="*/ 2665379 w 4766554"/>
              <a:gd name="connsiteY29" fmla="*/ 1738008 h 2282757"/>
              <a:gd name="connsiteX30" fmla="*/ 2665379 w 4766554"/>
              <a:gd name="connsiteY30" fmla="*/ 1776919 h 2282757"/>
              <a:gd name="connsiteX31" fmla="*/ 2814537 w 4766554"/>
              <a:gd name="connsiteY31" fmla="*/ 1822314 h 2282757"/>
              <a:gd name="connsiteX32" fmla="*/ 3067456 w 4766554"/>
              <a:gd name="connsiteY32" fmla="*/ 1874195 h 2282757"/>
              <a:gd name="connsiteX33" fmla="*/ 3067456 w 4766554"/>
              <a:gd name="connsiteY33" fmla="*/ 1874195 h 2282757"/>
              <a:gd name="connsiteX34" fmla="*/ 3262009 w 4766554"/>
              <a:gd name="connsiteY34" fmla="*/ 1861225 h 2282757"/>
              <a:gd name="connsiteX35" fmla="*/ 3398196 w 4766554"/>
              <a:gd name="connsiteY35" fmla="*/ 2081719 h 2282757"/>
              <a:gd name="connsiteX36" fmla="*/ 3501958 w 4766554"/>
              <a:gd name="connsiteY36" fmla="*/ 2230876 h 2282757"/>
              <a:gd name="connsiteX37" fmla="*/ 3579779 w 4766554"/>
              <a:gd name="connsiteY37" fmla="*/ 2282757 h 2282757"/>
              <a:gd name="connsiteX38" fmla="*/ 3683541 w 4766554"/>
              <a:gd name="connsiteY38" fmla="*/ 2256817 h 2282757"/>
              <a:gd name="connsiteX39" fmla="*/ 3476017 w 4766554"/>
              <a:gd name="connsiteY39" fmla="*/ 1666672 h 2282757"/>
              <a:gd name="connsiteX40" fmla="*/ 3430622 w 4766554"/>
              <a:gd name="connsiteY40" fmla="*/ 1530485 h 2282757"/>
              <a:gd name="connsiteX41" fmla="*/ 3488988 w 4766554"/>
              <a:gd name="connsiteY41" fmla="*/ 1511029 h 2282757"/>
              <a:gd name="connsiteX42" fmla="*/ 3566809 w 4766554"/>
              <a:gd name="connsiteY42" fmla="*/ 1478604 h 2282757"/>
              <a:gd name="connsiteX43" fmla="*/ 3553839 w 4766554"/>
              <a:gd name="connsiteY43" fmla="*/ 1387812 h 2282757"/>
              <a:gd name="connsiteX44" fmla="*/ 3586264 w 4766554"/>
              <a:gd name="connsiteY44" fmla="*/ 1303506 h 2282757"/>
              <a:gd name="connsiteX45" fmla="*/ 3579779 w 4766554"/>
              <a:gd name="connsiteY45" fmla="*/ 1245140 h 2282757"/>
              <a:gd name="connsiteX46" fmla="*/ 3657600 w 4766554"/>
              <a:gd name="connsiteY46" fmla="*/ 1160834 h 2282757"/>
              <a:gd name="connsiteX47" fmla="*/ 3690026 w 4766554"/>
              <a:gd name="connsiteY47" fmla="*/ 1037617 h 2282757"/>
              <a:gd name="connsiteX48" fmla="*/ 3670571 w 4766554"/>
              <a:gd name="connsiteY48" fmla="*/ 979251 h 2282757"/>
              <a:gd name="connsiteX49" fmla="*/ 3560324 w 4766554"/>
              <a:gd name="connsiteY49" fmla="*/ 933855 h 2282757"/>
              <a:gd name="connsiteX50" fmla="*/ 3521413 w 4766554"/>
              <a:gd name="connsiteY50" fmla="*/ 869004 h 2282757"/>
              <a:gd name="connsiteX51" fmla="*/ 3761362 w 4766554"/>
              <a:gd name="connsiteY51" fmla="*/ 758757 h 2282757"/>
              <a:gd name="connsiteX52" fmla="*/ 3884579 w 4766554"/>
              <a:gd name="connsiteY52" fmla="*/ 667966 h 2282757"/>
              <a:gd name="connsiteX53" fmla="*/ 3761362 w 4766554"/>
              <a:gd name="connsiteY53" fmla="*/ 531778 h 2282757"/>
              <a:gd name="connsiteX54" fmla="*/ 3813243 w 4766554"/>
              <a:gd name="connsiteY54" fmla="*/ 486383 h 2282757"/>
              <a:gd name="connsiteX55" fmla="*/ 3722451 w 4766554"/>
              <a:gd name="connsiteY55" fmla="*/ 434502 h 2282757"/>
              <a:gd name="connsiteX56" fmla="*/ 3949430 w 4766554"/>
              <a:gd name="connsiteY56" fmla="*/ 311285 h 2282757"/>
              <a:gd name="connsiteX57" fmla="*/ 4085617 w 4766554"/>
              <a:gd name="connsiteY57" fmla="*/ 252919 h 2282757"/>
              <a:gd name="connsiteX58" fmla="*/ 4280171 w 4766554"/>
              <a:gd name="connsiteY58" fmla="*/ 304800 h 2282757"/>
              <a:gd name="connsiteX59" fmla="*/ 4377447 w 4766554"/>
              <a:gd name="connsiteY59" fmla="*/ 311285 h 2282757"/>
              <a:gd name="connsiteX60" fmla="*/ 4448783 w 4766554"/>
              <a:gd name="connsiteY60" fmla="*/ 246434 h 2282757"/>
              <a:gd name="connsiteX61" fmla="*/ 4494179 w 4766554"/>
              <a:gd name="connsiteY61" fmla="*/ 175097 h 2282757"/>
              <a:gd name="connsiteX62" fmla="*/ 4474724 w 4766554"/>
              <a:gd name="connsiteY62" fmla="*/ 90791 h 2282757"/>
              <a:gd name="connsiteX63" fmla="*/ 4448783 w 4766554"/>
              <a:gd name="connsiteY63" fmla="*/ 25940 h 2282757"/>
              <a:gd name="connsiteX64" fmla="*/ 4533090 w 4766554"/>
              <a:gd name="connsiteY64" fmla="*/ 0 h 2282757"/>
              <a:gd name="connsiteX65" fmla="*/ 4669277 w 4766554"/>
              <a:gd name="connsiteY65" fmla="*/ 12970 h 2282757"/>
              <a:gd name="connsiteX66" fmla="*/ 4766554 w 4766554"/>
              <a:gd name="connsiteY66" fmla="*/ 6485 h 22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6554" h="2282757">
                <a:moveTo>
                  <a:pt x="0" y="2107659"/>
                </a:moveTo>
                <a:lnTo>
                  <a:pt x="207524" y="2088204"/>
                </a:lnTo>
                <a:lnTo>
                  <a:pt x="155643" y="2185480"/>
                </a:lnTo>
                <a:lnTo>
                  <a:pt x="402077" y="2204936"/>
                </a:lnTo>
                <a:lnTo>
                  <a:pt x="590145" y="2198451"/>
                </a:lnTo>
                <a:lnTo>
                  <a:pt x="726332" y="2159540"/>
                </a:lnTo>
                <a:lnTo>
                  <a:pt x="914400" y="2191966"/>
                </a:lnTo>
                <a:lnTo>
                  <a:pt x="1044102" y="2191966"/>
                </a:lnTo>
                <a:lnTo>
                  <a:pt x="1134894" y="2133600"/>
                </a:lnTo>
                <a:lnTo>
                  <a:pt x="1173805" y="2016868"/>
                </a:lnTo>
                <a:lnTo>
                  <a:pt x="1271081" y="1977957"/>
                </a:lnTo>
                <a:lnTo>
                  <a:pt x="1452664" y="2016868"/>
                </a:lnTo>
                <a:lnTo>
                  <a:pt x="1556426" y="2036323"/>
                </a:lnTo>
                <a:lnTo>
                  <a:pt x="1575881" y="1977957"/>
                </a:lnTo>
                <a:lnTo>
                  <a:pt x="1569396" y="1926076"/>
                </a:lnTo>
                <a:lnTo>
                  <a:pt x="1705583" y="1880680"/>
                </a:lnTo>
                <a:lnTo>
                  <a:pt x="1835285" y="1913106"/>
                </a:lnTo>
                <a:lnTo>
                  <a:pt x="1900137" y="1913106"/>
                </a:lnTo>
                <a:lnTo>
                  <a:pt x="1932562" y="1900136"/>
                </a:lnTo>
                <a:lnTo>
                  <a:pt x="2016868" y="1841770"/>
                </a:lnTo>
                <a:lnTo>
                  <a:pt x="2133600" y="1880680"/>
                </a:lnTo>
                <a:lnTo>
                  <a:pt x="2243847" y="1906621"/>
                </a:lnTo>
                <a:lnTo>
                  <a:pt x="2341124" y="1763949"/>
                </a:lnTo>
                <a:lnTo>
                  <a:pt x="2373549" y="1919591"/>
                </a:lnTo>
                <a:lnTo>
                  <a:pt x="2522707" y="1861225"/>
                </a:lnTo>
                <a:lnTo>
                  <a:pt x="2613498" y="1841770"/>
                </a:lnTo>
                <a:lnTo>
                  <a:pt x="2522707" y="1789889"/>
                </a:lnTo>
                <a:lnTo>
                  <a:pt x="2555132" y="1757463"/>
                </a:lnTo>
                <a:lnTo>
                  <a:pt x="2594043" y="1725038"/>
                </a:lnTo>
                <a:lnTo>
                  <a:pt x="2665379" y="1738008"/>
                </a:lnTo>
                <a:lnTo>
                  <a:pt x="2665379" y="1776919"/>
                </a:lnTo>
                <a:lnTo>
                  <a:pt x="2814537" y="1822314"/>
                </a:lnTo>
                <a:lnTo>
                  <a:pt x="3067456" y="1874195"/>
                </a:lnTo>
                <a:lnTo>
                  <a:pt x="3067456" y="1874195"/>
                </a:lnTo>
                <a:lnTo>
                  <a:pt x="3262009" y="1861225"/>
                </a:lnTo>
                <a:lnTo>
                  <a:pt x="3398196" y="2081719"/>
                </a:lnTo>
                <a:lnTo>
                  <a:pt x="3501958" y="2230876"/>
                </a:lnTo>
                <a:lnTo>
                  <a:pt x="3579779" y="2282757"/>
                </a:lnTo>
                <a:lnTo>
                  <a:pt x="3683541" y="2256817"/>
                </a:lnTo>
                <a:lnTo>
                  <a:pt x="3476017" y="1666672"/>
                </a:lnTo>
                <a:lnTo>
                  <a:pt x="3430622" y="1530485"/>
                </a:lnTo>
                <a:lnTo>
                  <a:pt x="3488988" y="1511029"/>
                </a:lnTo>
                <a:lnTo>
                  <a:pt x="3566809" y="1478604"/>
                </a:lnTo>
                <a:lnTo>
                  <a:pt x="3553839" y="1387812"/>
                </a:lnTo>
                <a:lnTo>
                  <a:pt x="3586264" y="1303506"/>
                </a:lnTo>
                <a:lnTo>
                  <a:pt x="3579779" y="1245140"/>
                </a:lnTo>
                <a:lnTo>
                  <a:pt x="3657600" y="1160834"/>
                </a:lnTo>
                <a:lnTo>
                  <a:pt x="3690026" y="1037617"/>
                </a:lnTo>
                <a:lnTo>
                  <a:pt x="3670571" y="979251"/>
                </a:lnTo>
                <a:lnTo>
                  <a:pt x="3560324" y="933855"/>
                </a:lnTo>
                <a:lnTo>
                  <a:pt x="3521413" y="869004"/>
                </a:lnTo>
                <a:lnTo>
                  <a:pt x="3761362" y="758757"/>
                </a:lnTo>
                <a:lnTo>
                  <a:pt x="3884579" y="667966"/>
                </a:lnTo>
                <a:lnTo>
                  <a:pt x="3761362" y="531778"/>
                </a:lnTo>
                <a:lnTo>
                  <a:pt x="3813243" y="486383"/>
                </a:lnTo>
                <a:lnTo>
                  <a:pt x="3722451" y="434502"/>
                </a:lnTo>
                <a:lnTo>
                  <a:pt x="3949430" y="311285"/>
                </a:lnTo>
                <a:lnTo>
                  <a:pt x="4085617" y="252919"/>
                </a:lnTo>
                <a:lnTo>
                  <a:pt x="4280171" y="304800"/>
                </a:lnTo>
                <a:lnTo>
                  <a:pt x="4377447" y="311285"/>
                </a:lnTo>
                <a:lnTo>
                  <a:pt x="4448783" y="246434"/>
                </a:lnTo>
                <a:lnTo>
                  <a:pt x="4494179" y="175097"/>
                </a:lnTo>
                <a:lnTo>
                  <a:pt x="4474724" y="90791"/>
                </a:lnTo>
                <a:lnTo>
                  <a:pt x="4448783" y="25940"/>
                </a:lnTo>
                <a:lnTo>
                  <a:pt x="4533090" y="0"/>
                </a:lnTo>
                <a:lnTo>
                  <a:pt x="4669277" y="12970"/>
                </a:lnTo>
                <a:lnTo>
                  <a:pt x="4766554" y="6485"/>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orma Livre: Forma 16">
            <a:extLst>
              <a:ext uri="{FF2B5EF4-FFF2-40B4-BE49-F238E27FC236}">
                <a16:creationId xmlns:a16="http://schemas.microsoft.com/office/drawing/2014/main" id="{46F770D1-639E-61C2-A7A1-E753C5D25F39}"/>
              </a:ext>
            </a:extLst>
          </p:cNvPr>
          <p:cNvSpPr/>
          <p:nvPr/>
        </p:nvSpPr>
        <p:spPr>
          <a:xfrm>
            <a:off x="3514928" y="1284051"/>
            <a:ext cx="4909225" cy="2866417"/>
          </a:xfrm>
          <a:custGeom>
            <a:avLst/>
            <a:gdLst>
              <a:gd name="connsiteX0" fmla="*/ 0 w 4909225"/>
              <a:gd name="connsiteY0" fmla="*/ 2846962 h 2866417"/>
              <a:gd name="connsiteX1" fmla="*/ 175098 w 4909225"/>
              <a:gd name="connsiteY1" fmla="*/ 2866417 h 2866417"/>
              <a:gd name="connsiteX2" fmla="*/ 492868 w 4909225"/>
              <a:gd name="connsiteY2" fmla="*/ 2691319 h 2866417"/>
              <a:gd name="connsiteX3" fmla="*/ 525293 w 4909225"/>
              <a:gd name="connsiteY3" fmla="*/ 2665379 h 2866417"/>
              <a:gd name="connsiteX4" fmla="*/ 525293 w 4909225"/>
              <a:gd name="connsiteY4" fmla="*/ 2341123 h 2866417"/>
              <a:gd name="connsiteX5" fmla="*/ 1095983 w 4909225"/>
              <a:gd name="connsiteY5" fmla="*/ 2250332 h 2866417"/>
              <a:gd name="connsiteX6" fmla="*/ 1374842 w 4909225"/>
              <a:gd name="connsiteY6" fmla="*/ 2185481 h 2866417"/>
              <a:gd name="connsiteX7" fmla="*/ 1712068 w 4909225"/>
              <a:gd name="connsiteY7" fmla="*/ 2185481 h 2866417"/>
              <a:gd name="connsiteX8" fmla="*/ 1900136 w 4909225"/>
              <a:gd name="connsiteY8" fmla="*/ 2289243 h 2866417"/>
              <a:gd name="connsiteX9" fmla="*/ 2016868 w 4909225"/>
              <a:gd name="connsiteY9" fmla="*/ 2367064 h 2866417"/>
              <a:gd name="connsiteX10" fmla="*/ 2172510 w 4909225"/>
              <a:gd name="connsiteY10" fmla="*/ 2380034 h 2866417"/>
              <a:gd name="connsiteX11" fmla="*/ 2302212 w 4909225"/>
              <a:gd name="connsiteY11" fmla="*/ 2393004 h 2866417"/>
              <a:gd name="connsiteX12" fmla="*/ 2302212 w 4909225"/>
              <a:gd name="connsiteY12" fmla="*/ 2393004 h 2866417"/>
              <a:gd name="connsiteX13" fmla="*/ 2399489 w 4909225"/>
              <a:gd name="connsiteY13" fmla="*/ 2276272 h 2866417"/>
              <a:gd name="connsiteX14" fmla="*/ 2418944 w 4909225"/>
              <a:gd name="connsiteY14" fmla="*/ 2198451 h 2866417"/>
              <a:gd name="connsiteX15" fmla="*/ 2412459 w 4909225"/>
              <a:gd name="connsiteY15" fmla="*/ 1990928 h 2866417"/>
              <a:gd name="connsiteX16" fmla="*/ 2490281 w 4909225"/>
              <a:gd name="connsiteY16" fmla="*/ 1867711 h 2866417"/>
              <a:gd name="connsiteX17" fmla="*/ 2587557 w 4909225"/>
              <a:gd name="connsiteY17" fmla="*/ 1783404 h 2866417"/>
              <a:gd name="connsiteX18" fmla="*/ 2730229 w 4909225"/>
              <a:gd name="connsiteY18" fmla="*/ 1725038 h 2866417"/>
              <a:gd name="connsiteX19" fmla="*/ 2872902 w 4909225"/>
              <a:gd name="connsiteY19" fmla="*/ 1511030 h 2866417"/>
              <a:gd name="connsiteX20" fmla="*/ 2957208 w 4909225"/>
              <a:gd name="connsiteY20" fmla="*/ 1433209 h 2866417"/>
              <a:gd name="connsiteX21" fmla="*/ 2892357 w 4909225"/>
              <a:gd name="connsiteY21" fmla="*/ 1264596 h 2866417"/>
              <a:gd name="connsiteX22" fmla="*/ 2782110 w 4909225"/>
              <a:gd name="connsiteY22" fmla="*/ 1115438 h 2866417"/>
              <a:gd name="connsiteX23" fmla="*/ 2782110 w 4909225"/>
              <a:gd name="connsiteY23" fmla="*/ 1011677 h 2866417"/>
              <a:gd name="connsiteX24" fmla="*/ 2898842 w 4909225"/>
              <a:gd name="connsiteY24" fmla="*/ 862519 h 2866417"/>
              <a:gd name="connsiteX25" fmla="*/ 2970178 w 4909225"/>
              <a:gd name="connsiteY25" fmla="*/ 791183 h 2866417"/>
              <a:gd name="connsiteX26" fmla="*/ 3080425 w 4909225"/>
              <a:gd name="connsiteY26" fmla="*/ 700392 h 2866417"/>
              <a:gd name="connsiteX27" fmla="*/ 3236068 w 4909225"/>
              <a:gd name="connsiteY27" fmla="*/ 687421 h 2866417"/>
              <a:gd name="connsiteX28" fmla="*/ 3320374 w 4909225"/>
              <a:gd name="connsiteY28" fmla="*/ 531779 h 2866417"/>
              <a:gd name="connsiteX29" fmla="*/ 3424136 w 4909225"/>
              <a:gd name="connsiteY29" fmla="*/ 479898 h 2866417"/>
              <a:gd name="connsiteX30" fmla="*/ 3482502 w 4909225"/>
              <a:gd name="connsiteY30" fmla="*/ 512323 h 2866417"/>
              <a:gd name="connsiteX31" fmla="*/ 3845668 w 4909225"/>
              <a:gd name="connsiteY31" fmla="*/ 440987 h 2866417"/>
              <a:gd name="connsiteX32" fmla="*/ 3975370 w 4909225"/>
              <a:gd name="connsiteY32" fmla="*/ 317770 h 2866417"/>
              <a:gd name="connsiteX33" fmla="*/ 4267200 w 4909225"/>
              <a:gd name="connsiteY33" fmla="*/ 304800 h 2866417"/>
              <a:gd name="connsiteX34" fmla="*/ 4643336 w 4909225"/>
              <a:gd name="connsiteY34" fmla="*/ 252919 h 2866417"/>
              <a:gd name="connsiteX35" fmla="*/ 4773038 w 4909225"/>
              <a:gd name="connsiteY35" fmla="*/ 226979 h 2866417"/>
              <a:gd name="connsiteX36" fmla="*/ 4863829 w 4909225"/>
              <a:gd name="connsiteY36" fmla="*/ 265889 h 2866417"/>
              <a:gd name="connsiteX37" fmla="*/ 4909225 w 4909225"/>
              <a:gd name="connsiteY37" fmla="*/ 233464 h 2866417"/>
              <a:gd name="connsiteX38" fmla="*/ 4824919 w 4909225"/>
              <a:gd name="connsiteY38" fmla="*/ 142672 h 2866417"/>
              <a:gd name="connsiteX39" fmla="*/ 4792493 w 4909225"/>
              <a:gd name="connsiteY39" fmla="*/ 77821 h 2866417"/>
              <a:gd name="connsiteX40" fmla="*/ 4753583 w 4909225"/>
              <a:gd name="connsiteY40" fmla="*/ 0 h 286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09225" h="2866417">
                <a:moveTo>
                  <a:pt x="0" y="2846962"/>
                </a:moveTo>
                <a:lnTo>
                  <a:pt x="175098" y="2866417"/>
                </a:lnTo>
                <a:lnTo>
                  <a:pt x="492868" y="2691319"/>
                </a:lnTo>
                <a:lnTo>
                  <a:pt x="525293" y="2665379"/>
                </a:lnTo>
                <a:lnTo>
                  <a:pt x="525293" y="2341123"/>
                </a:lnTo>
                <a:lnTo>
                  <a:pt x="1095983" y="2250332"/>
                </a:lnTo>
                <a:lnTo>
                  <a:pt x="1374842" y="2185481"/>
                </a:lnTo>
                <a:lnTo>
                  <a:pt x="1712068" y="2185481"/>
                </a:lnTo>
                <a:lnTo>
                  <a:pt x="1900136" y="2289243"/>
                </a:lnTo>
                <a:lnTo>
                  <a:pt x="2016868" y="2367064"/>
                </a:lnTo>
                <a:lnTo>
                  <a:pt x="2172510" y="2380034"/>
                </a:lnTo>
                <a:cubicBezTo>
                  <a:pt x="2280501" y="2394432"/>
                  <a:pt x="2237074" y="2393004"/>
                  <a:pt x="2302212" y="2393004"/>
                </a:cubicBezTo>
                <a:lnTo>
                  <a:pt x="2302212" y="2393004"/>
                </a:lnTo>
                <a:lnTo>
                  <a:pt x="2399489" y="2276272"/>
                </a:lnTo>
                <a:lnTo>
                  <a:pt x="2418944" y="2198451"/>
                </a:lnTo>
                <a:lnTo>
                  <a:pt x="2412459" y="1990928"/>
                </a:lnTo>
                <a:lnTo>
                  <a:pt x="2490281" y="1867711"/>
                </a:lnTo>
                <a:lnTo>
                  <a:pt x="2587557" y="1783404"/>
                </a:lnTo>
                <a:lnTo>
                  <a:pt x="2730229" y="1725038"/>
                </a:lnTo>
                <a:lnTo>
                  <a:pt x="2872902" y="1511030"/>
                </a:lnTo>
                <a:lnTo>
                  <a:pt x="2957208" y="1433209"/>
                </a:lnTo>
                <a:lnTo>
                  <a:pt x="2892357" y="1264596"/>
                </a:lnTo>
                <a:lnTo>
                  <a:pt x="2782110" y="1115438"/>
                </a:lnTo>
                <a:lnTo>
                  <a:pt x="2782110" y="1011677"/>
                </a:lnTo>
                <a:lnTo>
                  <a:pt x="2898842" y="862519"/>
                </a:lnTo>
                <a:lnTo>
                  <a:pt x="2970178" y="791183"/>
                </a:lnTo>
                <a:lnTo>
                  <a:pt x="3080425" y="700392"/>
                </a:lnTo>
                <a:lnTo>
                  <a:pt x="3236068" y="687421"/>
                </a:lnTo>
                <a:lnTo>
                  <a:pt x="3320374" y="531779"/>
                </a:lnTo>
                <a:lnTo>
                  <a:pt x="3424136" y="479898"/>
                </a:lnTo>
                <a:lnTo>
                  <a:pt x="3482502" y="512323"/>
                </a:lnTo>
                <a:lnTo>
                  <a:pt x="3845668" y="440987"/>
                </a:lnTo>
                <a:lnTo>
                  <a:pt x="3975370" y="317770"/>
                </a:lnTo>
                <a:lnTo>
                  <a:pt x="4267200" y="304800"/>
                </a:lnTo>
                <a:lnTo>
                  <a:pt x="4643336" y="252919"/>
                </a:lnTo>
                <a:lnTo>
                  <a:pt x="4773038" y="226979"/>
                </a:lnTo>
                <a:lnTo>
                  <a:pt x="4863829" y="265889"/>
                </a:lnTo>
                <a:lnTo>
                  <a:pt x="4909225" y="233464"/>
                </a:lnTo>
                <a:lnTo>
                  <a:pt x="4824919" y="142672"/>
                </a:lnTo>
                <a:lnTo>
                  <a:pt x="4792493" y="77821"/>
                </a:lnTo>
                <a:lnTo>
                  <a:pt x="4753583" y="0"/>
                </a:ln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8">
            <a:extLst>
              <a:ext uri="{FF2B5EF4-FFF2-40B4-BE49-F238E27FC236}">
                <a16:creationId xmlns:a16="http://schemas.microsoft.com/office/drawing/2014/main" id="{F8DB098E-1DC6-1E44-81D3-7EA065EE536C}"/>
              </a:ext>
            </a:extLst>
          </p:cNvPr>
          <p:cNvSpPr>
            <a:spLocks noGrp="1"/>
          </p:cNvSpPr>
          <p:nvPr>
            <p:ph type="title"/>
          </p:nvPr>
        </p:nvSpPr>
        <p:spPr/>
        <p:txBody>
          <a:bodyPr>
            <a:normAutofit fontScale="90000"/>
          </a:bodyPr>
          <a:lstStyle/>
          <a:p>
            <a:endParaRPr lang="pt-BR" dirty="0"/>
          </a:p>
        </p:txBody>
      </p:sp>
    </p:spTree>
    <p:extLst>
      <p:ext uri="{BB962C8B-B14F-4D97-AF65-F5344CB8AC3E}">
        <p14:creationId xmlns:p14="http://schemas.microsoft.com/office/powerpoint/2010/main" val="212230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6600" dirty="0">
                <a:solidFill>
                  <a:schemeClr val="tx1"/>
                </a:solidFill>
              </a:rPr>
              <a:t>7. </a:t>
            </a:r>
            <a:r>
              <a:rPr lang="pt-BR" sz="5400" dirty="0">
                <a:solidFill>
                  <a:schemeClr val="tx1"/>
                </a:solidFill>
              </a:rPr>
              <a:t>Conclusões</a:t>
            </a:r>
            <a:endParaRPr lang="pt-BR" sz="6600" dirty="0">
              <a:solidFill>
                <a:schemeClr val="tx1"/>
              </a:solidFill>
            </a:endParaRP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05E7A024-F4D6-414A-AB7A-83B740E6AD30}"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Tree>
    <p:extLst>
      <p:ext uri="{BB962C8B-B14F-4D97-AF65-F5344CB8AC3E}">
        <p14:creationId xmlns:p14="http://schemas.microsoft.com/office/powerpoint/2010/main" val="86224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Conclusões</a:t>
            </a:r>
          </a:p>
        </p:txBody>
      </p:sp>
      <p:sp>
        <p:nvSpPr>
          <p:cNvPr id="4" name="Date Placeholder 3"/>
          <p:cNvSpPr>
            <a:spLocks noGrp="1"/>
          </p:cNvSpPr>
          <p:nvPr>
            <p:ph type="dt" sz="half" idx="2"/>
          </p:nvPr>
        </p:nvSpPr>
        <p:spPr/>
        <p:txBody>
          <a:bodyPr/>
          <a:lstStyle/>
          <a:p>
            <a:pPr algn="r"/>
            <a:fld id="{51241580-AB41-4AB2-B7C7-5E1590121CB7}"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Conclusões</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179513" y="781721"/>
            <a:ext cx="8431088" cy="4308872"/>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pt-BR" dirty="0"/>
              <a:t>A </a:t>
            </a:r>
            <a:r>
              <a:rPr lang="pt-BR" dirty="0">
                <a:solidFill>
                  <a:srgbClr val="FF0000"/>
                </a:solidFill>
              </a:rPr>
              <a:t>Iterative Branch Exchange </a:t>
            </a:r>
            <a:r>
              <a:rPr lang="pt-BR" dirty="0"/>
              <a:t>alcançou o</a:t>
            </a:r>
            <a:r>
              <a:rPr lang="pt-BR" dirty="0">
                <a:solidFill>
                  <a:srgbClr val="FF0000"/>
                </a:solidFill>
              </a:rPr>
              <a:t> </a:t>
            </a:r>
            <a:r>
              <a:rPr lang="pt-BR" dirty="0"/>
              <a:t>objetivo principal da tese, minimização das perdas técnicas de energia nos SDEEs reais, de maneira eficientes e com um baixo número de fluxos de potência (</a:t>
            </a:r>
            <a:r>
              <a:rPr lang="pt-BR" dirty="0">
                <a:solidFill>
                  <a:srgbClr val="FF0000"/>
                </a:solidFill>
              </a:rPr>
              <a:t>NFP</a:t>
            </a:r>
            <a:r>
              <a:rPr lang="pt-BR" dirty="0"/>
              <a:t>).</a:t>
            </a:r>
          </a:p>
          <a:p>
            <a:pPr marL="285750" indent="-285750" algn="just">
              <a:spcAft>
                <a:spcPts val="1200"/>
              </a:spcAft>
              <a:buFont typeface="Arial" panose="020B0604020202020204" pitchFamily="34" charset="0"/>
              <a:buChar char="•"/>
            </a:pPr>
            <a:r>
              <a:rPr lang="pt-BR" dirty="0"/>
              <a:t>A incorporação da heurística Branch Exchange em um loop iterativo – inspirado nas metaheurísticas evolucionárias – resolve o PRRD das redes de 33, 69 e 84 barras, com os melhores NFP da literatura.</a:t>
            </a:r>
          </a:p>
          <a:p>
            <a:pPr marL="285750" indent="-285750" algn="just">
              <a:spcAft>
                <a:spcPts val="1200"/>
              </a:spcAft>
              <a:buFont typeface="Arial" panose="020B0604020202020204" pitchFamily="34" charset="0"/>
              <a:buChar char="•"/>
            </a:pPr>
            <a:r>
              <a:rPr lang="pt-BR" dirty="0"/>
              <a:t>Para as redes 119 e 136-barras, a IBE utilizou a teoria de agrupamentos sobre o grafo de conectividade, tornando a metodologia ainda mais poderosa, resolvendo estas redes com um baixo </a:t>
            </a:r>
            <a:r>
              <a:rPr lang="pt-BR" dirty="0">
                <a:solidFill>
                  <a:srgbClr val="FF0000"/>
                </a:solidFill>
              </a:rPr>
              <a:t>NFP</a:t>
            </a:r>
            <a:r>
              <a:rPr lang="pt-BR" dirty="0"/>
              <a:t>.  </a:t>
            </a:r>
          </a:p>
          <a:p>
            <a:pPr marL="285750" indent="-285750" algn="just">
              <a:spcAft>
                <a:spcPts val="1200"/>
              </a:spcAft>
              <a:buFont typeface="Arial" panose="020B0604020202020204" pitchFamily="34" charset="0"/>
              <a:buChar char="•"/>
            </a:pPr>
            <a:r>
              <a:rPr lang="pt-BR" dirty="0"/>
              <a:t>A equação modificada de Baran&amp;Wu contribuiu para a redução do </a:t>
            </a:r>
            <a:r>
              <a:rPr lang="pt-BR" dirty="0">
                <a:solidFill>
                  <a:srgbClr val="FF0000"/>
                </a:solidFill>
              </a:rPr>
              <a:t>NFP</a:t>
            </a:r>
            <a:r>
              <a:rPr lang="pt-BR" dirty="0"/>
              <a:t> das minimizações das redes.</a:t>
            </a:r>
          </a:p>
          <a:p>
            <a:pPr marL="285750" indent="-285750" algn="just">
              <a:spcAft>
                <a:spcPts val="1200"/>
              </a:spcAft>
              <a:buFont typeface="Arial" panose="020B0604020202020204" pitchFamily="34" charset="0"/>
              <a:buChar char="•"/>
            </a:pPr>
            <a:r>
              <a:rPr lang="pt-BR" dirty="0"/>
              <a:t>A metodologia não requer a criação de uma população inicial que requer tanto algoritmos específicos para sua criação, como a execução do FP.</a:t>
            </a:r>
          </a:p>
        </p:txBody>
      </p:sp>
    </p:spTree>
    <p:extLst>
      <p:ext uri="{BB962C8B-B14F-4D97-AF65-F5344CB8AC3E}">
        <p14:creationId xmlns:p14="http://schemas.microsoft.com/office/powerpoint/2010/main" val="27054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Conclusões</a:t>
            </a:r>
          </a:p>
        </p:txBody>
      </p:sp>
      <p:sp>
        <p:nvSpPr>
          <p:cNvPr id="4" name="Date Placeholder 3"/>
          <p:cNvSpPr>
            <a:spLocks noGrp="1"/>
          </p:cNvSpPr>
          <p:nvPr>
            <p:ph type="dt" sz="half" idx="2"/>
          </p:nvPr>
        </p:nvSpPr>
        <p:spPr/>
        <p:txBody>
          <a:bodyPr/>
          <a:lstStyle/>
          <a:p>
            <a:pPr algn="r"/>
            <a:fld id="{51241580-AB41-4AB2-B7C7-5E1590121CB7}"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Conclusões</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179513" y="781721"/>
            <a:ext cx="8431088" cy="4585871"/>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pt-BR" dirty="0"/>
              <a:t>A proposição da restrição do nível de tensão possibilitou que o modelo </a:t>
            </a:r>
            <a:r>
              <a:rPr lang="pt-BR" dirty="0" err="1"/>
              <a:t>mono-objetivo</a:t>
            </a:r>
            <a:r>
              <a:rPr lang="pt-BR" dirty="0"/>
              <a:t> fosse aplicado em alimentadores reais, com cargas dependentes da tensão e equipamentos de regulação de tensão.</a:t>
            </a:r>
          </a:p>
          <a:p>
            <a:pPr marL="285750" indent="-285750" algn="just">
              <a:spcAft>
                <a:spcPts val="1200"/>
              </a:spcAft>
              <a:buFont typeface="Arial" panose="020B0604020202020204" pitchFamily="34" charset="0"/>
              <a:buChar char="•"/>
            </a:pPr>
            <a:r>
              <a:rPr lang="pt-BR" dirty="0"/>
              <a:t>Ao executar a IBE nos alimentadores e subestações da CEMIG-D o trabalho é caracterizado como pesquisa aplicada. Até o momento, 89 manobras foram executadas em campo (redução de </a:t>
            </a:r>
            <a:r>
              <a:rPr lang="pt-BR" dirty="0">
                <a:solidFill>
                  <a:srgbClr val="FF0000"/>
                </a:solidFill>
              </a:rPr>
              <a:t>4.632 MWh/ano)</a:t>
            </a:r>
            <a:r>
              <a:rPr lang="pt-BR" dirty="0"/>
              <a:t>.</a:t>
            </a:r>
          </a:p>
          <a:p>
            <a:pPr marL="285750" indent="-285750" algn="just">
              <a:spcAft>
                <a:spcPts val="1200"/>
              </a:spcAft>
              <a:buFont typeface="Arial" panose="020B0604020202020204" pitchFamily="34" charset="0"/>
              <a:buChar char="•"/>
            </a:pPr>
            <a:r>
              <a:rPr lang="pt-BR" dirty="0"/>
              <a:t>O modelo do SDEE proposto é uma evolução sobre o atual modelo regulatório. Ainda que os resultados de perdas não tenham apontado diferenças significativas, a crescente inclusão de </a:t>
            </a:r>
            <a:r>
              <a:rPr lang="pt-BR" dirty="0" err="1"/>
              <a:t>GDs</a:t>
            </a:r>
            <a:r>
              <a:rPr lang="pt-BR" dirty="0"/>
              <a:t> nos sistemas pode modificar este cenário.</a:t>
            </a:r>
          </a:p>
          <a:p>
            <a:pPr marL="285750" indent="-285750" algn="just">
              <a:spcAft>
                <a:spcPts val="1200"/>
              </a:spcAft>
              <a:buFont typeface="Arial" panose="020B0604020202020204" pitchFamily="34" charset="0"/>
              <a:buChar char="•"/>
            </a:pPr>
            <a:r>
              <a:rPr lang="pt-BR" dirty="0"/>
              <a:t>As quatro propostas de alteração do modelo ANEEL não apresentam dificuldades de implementação, na medida em que as informações estão disponíveis no BDGD.</a:t>
            </a:r>
          </a:p>
          <a:p>
            <a:pPr marL="285750" indent="-285750" algn="just">
              <a:spcAft>
                <a:spcPts val="1200"/>
              </a:spcAft>
              <a:buFont typeface="Arial" panose="020B0604020202020204" pitchFamily="34" charset="0"/>
              <a:buChar char="•"/>
            </a:pPr>
            <a:r>
              <a:rPr lang="pt-BR" dirty="0"/>
              <a:t>Uma vez que a customização do OpenDSS utiliza a base do BDGD para a criação dos “casos bases”, a metodologia pode ser diretamente empregada por todas as concessionárias de distribuição do Brasil.</a:t>
            </a:r>
          </a:p>
        </p:txBody>
      </p:sp>
    </p:spTree>
    <p:extLst>
      <p:ext uri="{BB962C8B-B14F-4D97-AF65-F5344CB8AC3E}">
        <p14:creationId xmlns:p14="http://schemas.microsoft.com/office/powerpoint/2010/main" val="129787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097722" y="1031468"/>
            <a:ext cx="444500" cy="2952328"/>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4400" dirty="0">
                <a:solidFill>
                  <a:schemeClr val="tx1"/>
                </a:solidFill>
              </a:rPr>
              <a:t>OBRIGADO!</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ítulo 1"/>
          <p:cNvSpPr>
            <a:spLocks noGrp="1"/>
          </p:cNvSpPr>
          <p:nvPr>
            <p:ph type="title"/>
          </p:nvPr>
        </p:nvSpPr>
        <p:spPr/>
        <p:txBody>
          <a:bodyPr>
            <a:normAutofit fontScale="90000"/>
          </a:bodyPr>
          <a:lstStyle/>
          <a:p>
            <a:r>
              <a:rPr lang="pt-BR" dirty="0"/>
              <a:t>Agradecimentos</a:t>
            </a:r>
          </a:p>
        </p:txBody>
      </p:sp>
      <p:sp>
        <p:nvSpPr>
          <p:cNvPr id="4" name="Date Placeholder 3"/>
          <p:cNvSpPr>
            <a:spLocks noGrp="1"/>
          </p:cNvSpPr>
          <p:nvPr>
            <p:ph type="dt" sz="half" idx="2"/>
          </p:nvPr>
        </p:nvSpPr>
        <p:spPr/>
        <p:txBody>
          <a:bodyPr/>
          <a:lstStyle/>
          <a:p>
            <a:pPr algn="r"/>
            <a:fld id="{5BB5973A-284C-4188-8B09-22A97F7F5602}"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3" name="CaixaDeTexto 2">
            <a:extLst>
              <a:ext uri="{FF2B5EF4-FFF2-40B4-BE49-F238E27FC236}">
                <a16:creationId xmlns:a16="http://schemas.microsoft.com/office/drawing/2014/main" id="{BED489C7-5F6D-73F9-53E5-09D3021B50D7}"/>
              </a:ext>
            </a:extLst>
          </p:cNvPr>
          <p:cNvSpPr txBox="1"/>
          <p:nvPr/>
        </p:nvSpPr>
        <p:spPr>
          <a:xfrm>
            <a:off x="397753" y="4791501"/>
            <a:ext cx="8121138" cy="830997"/>
          </a:xfrm>
          <a:prstGeom prst="rect">
            <a:avLst/>
          </a:prstGeom>
          <a:noFill/>
        </p:spPr>
        <p:txBody>
          <a:bodyPr wrap="square">
            <a:spAutoFit/>
          </a:bodyPr>
          <a:lstStyle/>
          <a:p>
            <a:r>
              <a:rPr lang="pt-BR" sz="1200" dirty="0"/>
              <a:t>“Assim, é como conto. Antes conto as coisas que formaram passado para mim com mais pertença. Vou lhe falar. Lhe falo do sertão. Do que não sei. Um grande sertão! Não sei. Ninguém ainda não sabe. Só umas raríssimas pessoas ― e só essas poucas veredas, </a:t>
            </a:r>
            <a:r>
              <a:rPr lang="pt-BR" sz="1200" dirty="0" err="1"/>
              <a:t>veredazinhas</a:t>
            </a:r>
            <a:r>
              <a:rPr lang="pt-BR" sz="1200" dirty="0"/>
              <a:t>.” </a:t>
            </a:r>
          </a:p>
          <a:p>
            <a:r>
              <a:rPr lang="pt-BR" sz="1200" dirty="0"/>
              <a:t>– João Guimarães Rosa, em Grande Sertão: Veredas.</a:t>
            </a:r>
          </a:p>
        </p:txBody>
      </p:sp>
    </p:spTree>
    <p:extLst>
      <p:ext uri="{BB962C8B-B14F-4D97-AF65-F5344CB8AC3E}">
        <p14:creationId xmlns:p14="http://schemas.microsoft.com/office/powerpoint/2010/main" val="2073301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607" name="Picture 34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524" y="1602080"/>
            <a:ext cx="37719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Exemplo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434909" y="841276"/>
            <a:ext cx="7905114" cy="369332"/>
          </a:xfrm>
          <a:prstGeom prst="rect">
            <a:avLst/>
          </a:prstGeom>
          <a:noFill/>
        </p:spPr>
        <p:txBody>
          <a:bodyPr wrap="square" rtlCol="0">
            <a:spAutoFit/>
          </a:bodyPr>
          <a:lstStyle/>
          <a:p>
            <a:r>
              <a:rPr lang="pt-BR" b="1" dirty="0">
                <a:solidFill>
                  <a:srgbClr val="FF0000"/>
                </a:solidFill>
              </a:rPr>
              <a:t>Rede de 16 barras </a:t>
            </a:r>
            <a:r>
              <a:rPr lang="pt-BR" dirty="0"/>
              <a:t>– Perda Inicial </a:t>
            </a:r>
            <a:r>
              <a:rPr lang="en-GB" dirty="0"/>
              <a:t>511,43 kW</a:t>
            </a:r>
            <a:endParaRPr lang="pt-BR" dirty="0"/>
          </a:p>
        </p:txBody>
      </p:sp>
      <p:sp>
        <p:nvSpPr>
          <p:cNvPr id="376" name="Rectangle 371"/>
          <p:cNvSpPr>
            <a:spLocks noChangeArrowheads="1"/>
          </p:cNvSpPr>
          <p:nvPr/>
        </p:nvSpPr>
        <p:spPr bwMode="auto">
          <a:xfrm>
            <a:off x="1955153" y="18276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455" name="AutoShape 466"/>
          <p:cNvSpPr>
            <a:spLocks noChangeArrowheads="1"/>
          </p:cNvSpPr>
          <p:nvPr/>
        </p:nvSpPr>
        <p:spPr bwMode="auto">
          <a:xfrm rot="10800000">
            <a:off x="4572000" y="2533108"/>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6D4276E3-000A-47D6-9F3E-DF83642D6E11}"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cxnSp>
        <p:nvCxnSpPr>
          <p:cNvPr id="8" name="Straight Connector 7"/>
          <p:cNvCxnSpPr/>
          <p:nvPr/>
        </p:nvCxnSpPr>
        <p:spPr>
          <a:xfrm>
            <a:off x="2771800" y="2373693"/>
            <a:ext cx="8640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35896" y="2373693"/>
            <a:ext cx="0" cy="5558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635896" y="2929508"/>
            <a:ext cx="8640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4499992" y="2373693"/>
            <a:ext cx="8640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5341228" y="2373693"/>
            <a:ext cx="0" cy="69983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a:off x="2771800" y="2929508"/>
            <a:ext cx="0"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H="1">
            <a:off x="4499992" y="3050088"/>
            <a:ext cx="1706655" cy="103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2789340" y="3520306"/>
            <a:ext cx="1728192" cy="5760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H="1">
            <a:off x="2771800" y="2373693"/>
            <a:ext cx="86409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85" name="AutoShape 460"/>
          <p:cNvSpPr>
            <a:spLocks noChangeArrowheads="1"/>
          </p:cNvSpPr>
          <p:nvPr/>
        </p:nvSpPr>
        <p:spPr bwMode="auto">
          <a:xfrm rot="5400000">
            <a:off x="3909194" y="2584450"/>
            <a:ext cx="317500" cy="2286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486" name="AutoShape 460"/>
          <p:cNvSpPr>
            <a:spLocks noChangeArrowheads="1"/>
          </p:cNvSpPr>
          <p:nvPr/>
        </p:nvSpPr>
        <p:spPr bwMode="auto">
          <a:xfrm rot="5400000">
            <a:off x="3477146" y="3391272"/>
            <a:ext cx="317500" cy="2286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489" name="AutoShape 460"/>
          <p:cNvSpPr>
            <a:spLocks noChangeArrowheads="1"/>
          </p:cNvSpPr>
          <p:nvPr/>
        </p:nvSpPr>
        <p:spPr bwMode="auto">
          <a:xfrm rot="5400000">
            <a:off x="3045098" y="1961562"/>
            <a:ext cx="317500" cy="2286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cxnSp>
        <p:nvCxnSpPr>
          <p:cNvPr id="491" name="Straight Connector 490"/>
          <p:cNvCxnSpPr/>
          <p:nvPr/>
        </p:nvCxnSpPr>
        <p:spPr>
          <a:xfrm>
            <a:off x="3635896" y="2373693"/>
            <a:ext cx="0" cy="555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3635896" y="2929508"/>
            <a:ext cx="86409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a:off x="2771800" y="2373693"/>
            <a:ext cx="8640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a:off x="3635896" y="2929508"/>
            <a:ext cx="86409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0" name="Rectangle 499"/>
          <p:cNvSpPr/>
          <p:nvPr/>
        </p:nvSpPr>
        <p:spPr>
          <a:xfrm>
            <a:off x="538832" y="1310068"/>
            <a:ext cx="769541" cy="523220"/>
          </a:xfrm>
          <a:prstGeom prst="rect">
            <a:avLst/>
          </a:prstGeom>
          <a:noFill/>
        </p:spPr>
        <p:txBody>
          <a:bodyPr wrap="square" lIns="91440" tIns="45720" rIns="91440" bIns="45720">
            <a:spAutoFit/>
          </a:bodyPr>
          <a:lstStyle/>
          <a:p>
            <a:pPr algn="ct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01" name="Rectangle 500"/>
          <p:cNvSpPr/>
          <p:nvPr/>
        </p:nvSpPr>
        <p:spPr>
          <a:xfrm>
            <a:off x="535598" y="1304476"/>
            <a:ext cx="769541" cy="523220"/>
          </a:xfrm>
          <a:prstGeom prst="rect">
            <a:avLst/>
          </a:prstGeom>
          <a:noFill/>
        </p:spPr>
        <p:txBody>
          <a:bodyPr wrap="square" lIns="91440" tIns="45720" rIns="91440" bIns="45720">
            <a:spAutoFit/>
          </a:bodyPr>
          <a:lstStyle/>
          <a:p>
            <a:pPr algn="ct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03" name="AutoShape 466"/>
          <p:cNvSpPr>
            <a:spLocks noChangeArrowheads="1"/>
          </p:cNvSpPr>
          <p:nvPr/>
        </p:nvSpPr>
        <p:spPr bwMode="auto">
          <a:xfrm rot="10800000">
            <a:off x="5387574" y="2450364"/>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504" name="AutoShape 460"/>
          <p:cNvSpPr>
            <a:spLocks noChangeArrowheads="1"/>
          </p:cNvSpPr>
          <p:nvPr/>
        </p:nvSpPr>
        <p:spPr bwMode="auto">
          <a:xfrm rot="5400000">
            <a:off x="4773290" y="1961562"/>
            <a:ext cx="317500" cy="2286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cxnSp>
        <p:nvCxnSpPr>
          <p:cNvPr id="506" name="Straight Connector 505"/>
          <p:cNvCxnSpPr/>
          <p:nvPr/>
        </p:nvCxnSpPr>
        <p:spPr>
          <a:xfrm>
            <a:off x="4499992" y="2373693"/>
            <a:ext cx="86409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5345299" y="2373693"/>
            <a:ext cx="0" cy="699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5" name="AutoShape 454"/>
          <p:cNvSpPr>
            <a:spLocks noChangeArrowheads="1"/>
          </p:cNvSpPr>
          <p:nvPr/>
        </p:nvSpPr>
        <p:spPr bwMode="auto">
          <a:xfrm>
            <a:off x="4006466" y="1980612"/>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516" name="AutoShape 454"/>
          <p:cNvSpPr>
            <a:spLocks noChangeArrowheads="1"/>
          </p:cNvSpPr>
          <p:nvPr/>
        </p:nvSpPr>
        <p:spPr bwMode="auto">
          <a:xfrm>
            <a:off x="2267744" y="3156322"/>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cxnSp>
        <p:nvCxnSpPr>
          <p:cNvPr id="518" name="Straight Connector 517"/>
          <p:cNvCxnSpPr/>
          <p:nvPr/>
        </p:nvCxnSpPr>
        <p:spPr>
          <a:xfrm>
            <a:off x="2771800" y="2929508"/>
            <a:ext cx="0" cy="5760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flipH="1" flipV="1">
            <a:off x="2771800" y="3505572"/>
            <a:ext cx="1728192"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3" name="AutoShape 460"/>
          <p:cNvSpPr>
            <a:spLocks noChangeArrowheads="1"/>
          </p:cNvSpPr>
          <p:nvPr/>
        </p:nvSpPr>
        <p:spPr bwMode="auto">
          <a:xfrm rot="5400000">
            <a:off x="5054873" y="3304530"/>
            <a:ext cx="317500" cy="2286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cxnSp>
        <p:nvCxnSpPr>
          <p:cNvPr id="526" name="Straight Connector 525"/>
          <p:cNvCxnSpPr/>
          <p:nvPr/>
        </p:nvCxnSpPr>
        <p:spPr>
          <a:xfrm flipV="1">
            <a:off x="4499992" y="3050088"/>
            <a:ext cx="1700392" cy="10315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3" name="AutoShape 460"/>
          <p:cNvSpPr>
            <a:spLocks noChangeArrowheads="1"/>
          </p:cNvSpPr>
          <p:nvPr/>
        </p:nvSpPr>
        <p:spPr bwMode="auto">
          <a:xfrm rot="5400000">
            <a:off x="3506862" y="3406006"/>
            <a:ext cx="317500" cy="2286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cxnSp>
        <p:nvCxnSpPr>
          <p:cNvPr id="536" name="Straight Connector 535"/>
          <p:cNvCxnSpPr/>
          <p:nvPr/>
        </p:nvCxnSpPr>
        <p:spPr>
          <a:xfrm flipV="1">
            <a:off x="4506255" y="3051620"/>
            <a:ext cx="1700392" cy="103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2771800" y="2929508"/>
            <a:ext cx="0" cy="590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flipH="1" flipV="1">
            <a:off x="2801516" y="3520306"/>
            <a:ext cx="1728192" cy="5760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flipH="1" flipV="1">
            <a:off x="2771800" y="3520306"/>
            <a:ext cx="1734455"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4493696" y="2350450"/>
            <a:ext cx="0" cy="555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4490614" y="2373693"/>
            <a:ext cx="0" cy="5558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V="1">
            <a:off x="4490614" y="2373693"/>
            <a:ext cx="0" cy="555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1" name="Rectangle 550"/>
          <p:cNvSpPr/>
          <p:nvPr/>
        </p:nvSpPr>
        <p:spPr>
          <a:xfrm>
            <a:off x="539552" y="1312473"/>
            <a:ext cx="769541" cy="523220"/>
          </a:xfrm>
          <a:prstGeom prst="rect">
            <a:avLst/>
          </a:prstGeom>
          <a:solidFill>
            <a:schemeClr val="bg1"/>
          </a:solidFill>
        </p:spPr>
        <p:txBody>
          <a:bodyPr wrap="square" lIns="91440" tIns="45720" rIns="91440" bIns="45720">
            <a:spAutoFit/>
          </a:bodyPr>
          <a:lstStyle/>
          <a:p>
            <a:pPr algn="ctr"/>
            <a:r>
              <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a:t>
            </a:r>
          </a:p>
        </p:txBody>
      </p:sp>
      <p:cxnSp>
        <p:nvCxnSpPr>
          <p:cNvPr id="553" name="Straight Connector 552"/>
          <p:cNvCxnSpPr/>
          <p:nvPr/>
        </p:nvCxnSpPr>
        <p:spPr>
          <a:xfrm flipH="1">
            <a:off x="3635896" y="2929508"/>
            <a:ext cx="8547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7" name="Rectangle 506"/>
          <p:cNvSpPr/>
          <p:nvPr/>
        </p:nvSpPr>
        <p:spPr>
          <a:xfrm>
            <a:off x="539552" y="1326168"/>
            <a:ext cx="769541" cy="523220"/>
          </a:xfrm>
          <a:prstGeom prst="rect">
            <a:avLst/>
          </a:prstGeom>
          <a:solidFill>
            <a:schemeClr val="bg1"/>
          </a:solidFill>
        </p:spPr>
        <p:txBody>
          <a:bodyPr wrap="square" lIns="91440" tIns="45720" rIns="91440" bIns="45720">
            <a:spAutoFit/>
          </a:bodyPr>
          <a:lstStyle/>
          <a:p>
            <a:pPr algn="ctr"/>
            <a:r>
              <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a:t>
            </a:r>
          </a:p>
        </p:txBody>
      </p:sp>
      <p:cxnSp>
        <p:nvCxnSpPr>
          <p:cNvPr id="555" name="Straight Connector 554"/>
          <p:cNvCxnSpPr/>
          <p:nvPr/>
        </p:nvCxnSpPr>
        <p:spPr>
          <a:xfrm flipH="1">
            <a:off x="4493696" y="1852613"/>
            <a:ext cx="2104" cy="521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V="1">
            <a:off x="4491103" y="1827696"/>
            <a:ext cx="5186" cy="5243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0" name="Rectangle 559"/>
          <p:cNvSpPr/>
          <p:nvPr/>
        </p:nvSpPr>
        <p:spPr>
          <a:xfrm>
            <a:off x="539552" y="1326168"/>
            <a:ext cx="769541" cy="523220"/>
          </a:xfrm>
          <a:prstGeom prst="rect">
            <a:avLst/>
          </a:prstGeom>
          <a:solidFill>
            <a:schemeClr val="bg1"/>
          </a:solidFill>
        </p:spPr>
        <p:txBody>
          <a:bodyPr wrap="square" lIns="91440" tIns="45720" rIns="91440" bIns="45720">
            <a:spAutoFit/>
          </a:bodyPr>
          <a:lstStyle/>
          <a:p>
            <a:pPr algn="ctr"/>
            <a:r>
              <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5</a:t>
            </a:r>
          </a:p>
        </p:txBody>
      </p:sp>
      <p:sp>
        <p:nvSpPr>
          <p:cNvPr id="522" name="Rectangle 521"/>
          <p:cNvSpPr/>
          <p:nvPr/>
        </p:nvSpPr>
        <p:spPr>
          <a:xfrm>
            <a:off x="539552" y="1326168"/>
            <a:ext cx="769541" cy="523220"/>
          </a:xfrm>
          <a:prstGeom prst="rect">
            <a:avLst/>
          </a:prstGeom>
          <a:solidFill>
            <a:schemeClr val="bg1"/>
          </a:solidFill>
        </p:spPr>
        <p:txBody>
          <a:bodyPr wrap="square" lIns="91440" tIns="45720" rIns="91440" bIns="45720">
            <a:spAutoFit/>
          </a:bodyPr>
          <a:lstStyle/>
          <a:p>
            <a:pPr algn="ct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6</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24" name="Rectangle 523"/>
          <p:cNvSpPr/>
          <p:nvPr/>
        </p:nvSpPr>
        <p:spPr>
          <a:xfrm>
            <a:off x="539552" y="1326168"/>
            <a:ext cx="769541" cy="523220"/>
          </a:xfrm>
          <a:prstGeom prst="rect">
            <a:avLst/>
          </a:prstGeom>
          <a:solidFill>
            <a:schemeClr val="bg1"/>
          </a:solidFill>
        </p:spPr>
        <p:txBody>
          <a:bodyPr wrap="square" lIns="91440" tIns="45720" rIns="91440" bIns="45720">
            <a:spAutoFit/>
          </a:bodyPr>
          <a:lstStyle/>
          <a:p>
            <a:pPr algn="ct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7</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562" name="Straight Connector 561"/>
          <p:cNvCxnSpPr/>
          <p:nvPr/>
        </p:nvCxnSpPr>
        <p:spPr>
          <a:xfrm flipH="1" flipV="1">
            <a:off x="4490614" y="1849388"/>
            <a:ext cx="5186" cy="5243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3" name="Rectangle 562"/>
          <p:cNvSpPr/>
          <p:nvPr/>
        </p:nvSpPr>
        <p:spPr>
          <a:xfrm>
            <a:off x="450134" y="1135199"/>
            <a:ext cx="2033634" cy="338554"/>
          </a:xfrm>
          <a:prstGeom prst="rect">
            <a:avLst/>
          </a:prstGeom>
        </p:spPr>
        <p:txBody>
          <a:bodyPr wrap="none">
            <a:spAutoFit/>
          </a:bodyPr>
          <a:lstStyle/>
          <a:p>
            <a:r>
              <a:rPr lang="pt-BR" sz="1600" dirty="0">
                <a:solidFill>
                  <a:srgbClr val="FF0000"/>
                </a:solidFill>
              </a:rPr>
              <a:t>Nº Fluxos de Potência:</a:t>
            </a:r>
            <a:endParaRPr lang="en-GB" sz="1600" dirty="0"/>
          </a:p>
        </p:txBody>
      </p:sp>
      <p:cxnSp>
        <p:nvCxnSpPr>
          <p:cNvPr id="9" name="Straight Connector 8"/>
          <p:cNvCxnSpPr/>
          <p:nvPr/>
        </p:nvCxnSpPr>
        <p:spPr>
          <a:xfrm>
            <a:off x="4506255" y="2373693"/>
            <a:ext cx="8578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843790" y="1633364"/>
            <a:ext cx="906406" cy="276999"/>
          </a:xfrm>
          <a:prstGeom prst="rect">
            <a:avLst/>
          </a:prstGeom>
        </p:spPr>
        <p:txBody>
          <a:bodyPr wrap="square">
            <a:spAutoFit/>
          </a:bodyPr>
          <a:lstStyle/>
          <a:p>
            <a:r>
              <a:rPr lang="en-GB" sz="1200" dirty="0"/>
              <a:t>676,63 kW</a:t>
            </a:r>
          </a:p>
        </p:txBody>
      </p:sp>
      <p:sp>
        <p:nvSpPr>
          <p:cNvPr id="59" name="Rectangle 58"/>
          <p:cNvSpPr/>
          <p:nvPr/>
        </p:nvSpPr>
        <p:spPr>
          <a:xfrm>
            <a:off x="3665612" y="2311864"/>
            <a:ext cx="906406" cy="276999"/>
          </a:xfrm>
          <a:prstGeom prst="rect">
            <a:avLst/>
          </a:prstGeom>
        </p:spPr>
        <p:txBody>
          <a:bodyPr wrap="square">
            <a:spAutoFit/>
          </a:bodyPr>
          <a:lstStyle/>
          <a:p>
            <a:r>
              <a:rPr lang="en-GB" sz="1200" dirty="0"/>
              <a:t>493,15 kW</a:t>
            </a:r>
          </a:p>
        </p:txBody>
      </p:sp>
      <p:sp>
        <p:nvSpPr>
          <p:cNvPr id="60" name="Rectangle 59"/>
          <p:cNvSpPr/>
          <p:nvPr/>
        </p:nvSpPr>
        <p:spPr>
          <a:xfrm>
            <a:off x="4671668" y="1640113"/>
            <a:ext cx="906406" cy="276999"/>
          </a:xfrm>
          <a:prstGeom prst="rect">
            <a:avLst/>
          </a:prstGeom>
        </p:spPr>
        <p:txBody>
          <a:bodyPr wrap="square">
            <a:spAutoFit/>
          </a:bodyPr>
          <a:lstStyle/>
          <a:p>
            <a:r>
              <a:rPr lang="en-GB" sz="1200" dirty="0"/>
              <a:t>466,13 kW</a:t>
            </a:r>
          </a:p>
        </p:txBody>
      </p:sp>
      <p:sp>
        <p:nvSpPr>
          <p:cNvPr id="61" name="Rectangle 60"/>
          <p:cNvSpPr/>
          <p:nvPr/>
        </p:nvSpPr>
        <p:spPr>
          <a:xfrm>
            <a:off x="3596777" y="1734936"/>
            <a:ext cx="1044076" cy="276999"/>
          </a:xfrm>
          <a:prstGeom prst="rect">
            <a:avLst/>
          </a:prstGeom>
        </p:spPr>
        <p:txBody>
          <a:bodyPr wrap="square">
            <a:spAutoFit/>
          </a:bodyPr>
          <a:lstStyle/>
          <a:p>
            <a:r>
              <a:rPr lang="en-GB" sz="1200" dirty="0"/>
              <a:t>1.334,33 kW</a:t>
            </a:r>
          </a:p>
        </p:txBody>
      </p:sp>
      <p:sp>
        <p:nvSpPr>
          <p:cNvPr id="62" name="Rectangle 61"/>
          <p:cNvSpPr/>
          <p:nvPr/>
        </p:nvSpPr>
        <p:spPr>
          <a:xfrm>
            <a:off x="1754689" y="2935024"/>
            <a:ext cx="906406" cy="276999"/>
          </a:xfrm>
          <a:prstGeom prst="rect">
            <a:avLst/>
          </a:prstGeom>
        </p:spPr>
        <p:txBody>
          <a:bodyPr wrap="square">
            <a:spAutoFit/>
          </a:bodyPr>
          <a:lstStyle/>
          <a:p>
            <a:r>
              <a:rPr lang="en-GB" sz="1200" dirty="0"/>
              <a:t>479,29 kW</a:t>
            </a:r>
          </a:p>
        </p:txBody>
      </p:sp>
      <p:sp>
        <p:nvSpPr>
          <p:cNvPr id="63" name="Rectangle 62"/>
          <p:cNvSpPr/>
          <p:nvPr/>
        </p:nvSpPr>
        <p:spPr>
          <a:xfrm>
            <a:off x="4860032" y="3001516"/>
            <a:ext cx="906406" cy="276999"/>
          </a:xfrm>
          <a:prstGeom prst="rect">
            <a:avLst/>
          </a:prstGeom>
        </p:spPr>
        <p:txBody>
          <a:bodyPr wrap="square">
            <a:spAutoFit/>
          </a:bodyPr>
          <a:lstStyle/>
          <a:p>
            <a:r>
              <a:rPr lang="en-GB" sz="1200" dirty="0"/>
              <a:t>492,83 kW</a:t>
            </a:r>
          </a:p>
        </p:txBody>
      </p:sp>
      <p:sp>
        <p:nvSpPr>
          <p:cNvPr id="64" name="Rectangle 63"/>
          <p:cNvSpPr/>
          <p:nvPr/>
        </p:nvSpPr>
        <p:spPr>
          <a:xfrm>
            <a:off x="3305554" y="3073524"/>
            <a:ext cx="906406" cy="276999"/>
          </a:xfrm>
          <a:prstGeom prst="rect">
            <a:avLst/>
          </a:prstGeom>
        </p:spPr>
        <p:txBody>
          <a:bodyPr wrap="square">
            <a:spAutoFit/>
          </a:bodyPr>
          <a:lstStyle/>
          <a:p>
            <a:r>
              <a:rPr lang="en-GB" sz="1200" dirty="0"/>
              <a:t>466,13 kW</a:t>
            </a:r>
          </a:p>
        </p:txBody>
      </p:sp>
      <p:sp>
        <p:nvSpPr>
          <p:cNvPr id="65" name="Rectangle 64"/>
          <p:cNvSpPr/>
          <p:nvPr/>
        </p:nvSpPr>
        <p:spPr>
          <a:xfrm>
            <a:off x="4601698" y="2668857"/>
            <a:ext cx="906406" cy="276999"/>
          </a:xfrm>
          <a:prstGeom prst="rect">
            <a:avLst/>
          </a:prstGeom>
        </p:spPr>
        <p:txBody>
          <a:bodyPr wrap="square">
            <a:spAutoFit/>
          </a:bodyPr>
          <a:lstStyle/>
          <a:p>
            <a:r>
              <a:rPr lang="en-GB" sz="1200" dirty="0"/>
              <a:t>707,75 kW</a:t>
            </a:r>
          </a:p>
        </p:txBody>
      </p:sp>
    </p:spTree>
    <p:extLst>
      <p:ext uri="{BB962C8B-B14F-4D97-AF65-F5344CB8AC3E}">
        <p14:creationId xmlns:p14="http://schemas.microsoft.com/office/powerpoint/2010/main" val="361331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00"/>
                                        </p:tgtEl>
                                        <p:attrNameLst>
                                          <p:attrName>style.visibility</p:attrName>
                                        </p:attrNameLst>
                                      </p:cBhvr>
                                      <p:to>
                                        <p:strVal val="visible"/>
                                      </p:to>
                                    </p:set>
                                  </p:childTnLst>
                                  <p:subTnLst>
                                    <p:set>
                                      <p:cBhvr override="childStyle">
                                        <p:cTn dur="1" fill="hold" display="0" masterRel="nextClick" afterEffect="1"/>
                                        <p:tgtEl>
                                          <p:spTgt spid="500"/>
                                        </p:tgtEl>
                                        <p:attrNameLst>
                                          <p:attrName>style.visibility</p:attrName>
                                        </p:attrNameLst>
                                      </p:cBhvr>
                                      <p:to>
                                        <p:strVal val="hidden"/>
                                      </p:to>
                                    </p:set>
                                  </p:sub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3"/>
                                        </p:tgtEl>
                                        <p:attrNameLst>
                                          <p:attrName>style.visibility</p:attrName>
                                        </p:attrNameLst>
                                      </p:cBhvr>
                                      <p:to>
                                        <p:strVal val="visible"/>
                                      </p:to>
                                    </p:set>
                                  </p:childTnLst>
                                  <p:subTnLst>
                                    <p:set>
                                      <p:cBhvr override="childStyle">
                                        <p:cTn dur="1" fill="hold" display="0" masterRel="nextClick" afterEffect="1"/>
                                        <p:tgtEl>
                                          <p:spTgt spid="483"/>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489"/>
                                        </p:tgtEl>
                                        <p:attrNameLst>
                                          <p:attrName>style.visibility</p:attrName>
                                        </p:attrNameLst>
                                      </p:cBhvr>
                                      <p:to>
                                        <p:strVal val="visible"/>
                                      </p:to>
                                    </p:set>
                                  </p:childTnLst>
                                  <p:subTnLst>
                                    <p:set>
                                      <p:cBhvr override="childStyle">
                                        <p:cTn dur="1" fill="hold" display="0" masterRel="nextClick" afterEffect="1"/>
                                        <p:tgtEl>
                                          <p:spTgt spid="489"/>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5"/>
                                        </p:tgtEl>
                                        <p:attrNameLst>
                                          <p:attrName>style.visibility</p:attrName>
                                        </p:attrNameLst>
                                      </p:cBhvr>
                                      <p:to>
                                        <p:strVal val="visible"/>
                                      </p:to>
                                    </p:set>
                                  </p:childTnLst>
                                  <p:subTnLst>
                                    <p:set>
                                      <p:cBhvr override="childStyle">
                                        <p:cTn dur="1" fill="hold" display="0" masterRel="nextClick" afterEffect="1"/>
                                        <p:tgtEl>
                                          <p:spTgt spid="485"/>
                                        </p:tgtEl>
                                        <p:attrNameLst>
                                          <p:attrName>style.visibility</p:attrName>
                                        </p:attrNameLst>
                                      </p:cBhvr>
                                      <p:to>
                                        <p:strVal val="hidden"/>
                                      </p:to>
                                    </p:set>
                                  </p:subTnLst>
                                </p:cTn>
                              </p:par>
                              <p:par>
                                <p:cTn id="27" presetID="1" presetClass="exit" presetSubtype="0" fill="hold" nodeType="withEffect">
                                  <p:stCondLst>
                                    <p:cond delay="0"/>
                                  </p:stCondLst>
                                  <p:childTnLst>
                                    <p:set>
                                      <p:cBhvr>
                                        <p:cTn id="28" dur="1" fill="hold">
                                          <p:stCondLst>
                                            <p:cond delay="0"/>
                                          </p:stCondLst>
                                        </p:cTn>
                                        <p:tgtEl>
                                          <p:spTgt spid="493"/>
                                        </p:tgtEl>
                                        <p:attrNameLst>
                                          <p:attrName>style.visibility</p:attrName>
                                        </p:attrNameLst>
                                      </p:cBhvr>
                                      <p:to>
                                        <p:strVal val="hidden"/>
                                      </p:to>
                                    </p:set>
                                  </p:childTnLst>
                                  <p:subTnLst>
                                    <p:set>
                                      <p:cBhvr override="childStyle">
                                        <p:cTn dur="1" fill="hold" display="0" masterRel="nextClick" afterEffect="1"/>
                                        <p:tgtEl>
                                          <p:spTgt spid="493"/>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4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5"/>
                                        </p:tgtEl>
                                        <p:attrNameLst>
                                          <p:attrName>style.visibility</p:attrName>
                                        </p:attrNameLst>
                                      </p:cBhvr>
                                      <p:to>
                                        <p:strVal val="visible"/>
                                      </p:to>
                                    </p:set>
                                  </p:childTnLst>
                                  <p:subTnLst>
                                    <p:set>
                                      <p:cBhvr override="childStyle">
                                        <p:cTn dur="1" fill="hold" display="0" masterRel="nextClick" afterEffect="1"/>
                                        <p:tgtEl>
                                          <p:spTgt spid="455"/>
                                        </p:tgtEl>
                                        <p:attrNameLst>
                                          <p:attrName>style.visibility</p:attrName>
                                        </p:attrNameLst>
                                      </p:cBhvr>
                                      <p:to>
                                        <p:strVal val="hidden"/>
                                      </p:to>
                                    </p:set>
                                  </p:sub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par>
                                <p:cTn id="41" presetID="1" presetClass="exit" presetSubtype="0" fill="hold" nodeType="withEffect">
                                  <p:stCondLst>
                                    <p:cond delay="0"/>
                                  </p:stCondLst>
                                  <p:childTnLst>
                                    <p:set>
                                      <p:cBhvr>
                                        <p:cTn id="42" dur="1" fill="hold">
                                          <p:stCondLst>
                                            <p:cond delay="0"/>
                                          </p:stCondLst>
                                        </p:cTn>
                                        <p:tgtEl>
                                          <p:spTgt spid="5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3"/>
                                        </p:tgtEl>
                                        <p:attrNameLst>
                                          <p:attrName>style.visibility</p:attrName>
                                        </p:attrNameLst>
                                      </p:cBhvr>
                                      <p:to>
                                        <p:strVal val="visible"/>
                                      </p:to>
                                    </p:set>
                                  </p:childTnLst>
                                  <p:subTnLst>
                                    <p:set>
                                      <p:cBhvr override="childStyle">
                                        <p:cTn dur="1" fill="hold" display="0" masterRel="nextClick" afterEffect="1"/>
                                        <p:tgtEl>
                                          <p:spTgt spid="553"/>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3"/>
                                        </p:tgtEl>
                                        <p:attrNameLst>
                                          <p:attrName>style.visibility</p:attrName>
                                        </p:attrNameLst>
                                      </p:cBhvr>
                                      <p:to>
                                        <p:strVal val="visible"/>
                                      </p:to>
                                    </p:set>
                                  </p:childTnLst>
                                  <p:subTnLst>
                                    <p:set>
                                      <p:cBhvr override="childStyle">
                                        <p:cTn dur="1" fill="hold" display="0" masterRel="nextClick" afterEffect="1"/>
                                        <p:tgtEl>
                                          <p:spTgt spid="503"/>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5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4"/>
                                        </p:tgtEl>
                                        <p:attrNameLst>
                                          <p:attrName>style.visibility</p:attrName>
                                        </p:attrNameLst>
                                      </p:cBhvr>
                                      <p:to>
                                        <p:strVal val="visible"/>
                                      </p:to>
                                    </p:set>
                                  </p:childTnLst>
                                  <p:subTnLst>
                                    <p:set>
                                      <p:cBhvr override="childStyle">
                                        <p:cTn dur="1" fill="hold" display="0" masterRel="nextClick" afterEffect="1"/>
                                        <p:tgtEl>
                                          <p:spTgt spid="504"/>
                                        </p:tgtEl>
                                        <p:attrNameLst>
                                          <p:attrName>style.visibility</p:attrName>
                                        </p:attrNameLst>
                                      </p:cBhvr>
                                      <p:to>
                                        <p:strVal val="hidden"/>
                                      </p:to>
                                    </p:set>
                                  </p:sub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subTnLst>
                                    <p:set>
                                      <p:cBhvr override="childStyle">
                                        <p:cTn dur="1" fill="hold" display="0" masterRel="nextClick" afterEffect="1"/>
                                        <p:tgtEl>
                                          <p:spTgt spid="60"/>
                                        </p:tgtEl>
                                        <p:attrNameLst>
                                          <p:attrName>style.visibility</p:attrName>
                                        </p:attrNameLst>
                                      </p:cBhvr>
                                      <p:to>
                                        <p:strVal val="hidden"/>
                                      </p:to>
                                    </p:set>
                                  </p:subTnLst>
                                </p:cTn>
                              </p:par>
                              <p:par>
                                <p:cTn id="61" presetID="1" presetClass="exit" presetSubtype="0" fill="hold" nodeType="withEffect">
                                  <p:stCondLst>
                                    <p:cond delay="0"/>
                                  </p:stCondLst>
                                  <p:childTnLst>
                                    <p:set>
                                      <p:cBhvr>
                                        <p:cTn id="62" dur="1" fill="hold">
                                          <p:stCondLst>
                                            <p:cond delay="0"/>
                                          </p:stCondLst>
                                        </p:cTn>
                                        <p:tgtEl>
                                          <p:spTgt spid="466"/>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74"/>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50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15"/>
                                        </p:tgtEl>
                                        <p:attrNameLst>
                                          <p:attrName>style.visibility</p:attrName>
                                        </p:attrNameLst>
                                      </p:cBhvr>
                                      <p:to>
                                        <p:strVal val="visible"/>
                                      </p:to>
                                    </p:set>
                                  </p:childTnLst>
                                  <p:subTnLst>
                                    <p:set>
                                      <p:cBhvr override="childStyle">
                                        <p:cTn dur="1" fill="hold" display="0" masterRel="nextClick" afterEffect="1"/>
                                        <p:tgtEl>
                                          <p:spTgt spid="515"/>
                                        </p:tgtEl>
                                        <p:attrNameLst>
                                          <p:attrName>style.visibility</p:attrName>
                                        </p:attrNameLst>
                                      </p:cBhvr>
                                      <p:to>
                                        <p:strVal val="hidden"/>
                                      </p:to>
                                    </p:set>
                                  </p:sub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par>
                                <p:cTn id="77" presetID="1" presetClass="exit" presetSubtype="0" fill="hold" nodeType="withEffect">
                                  <p:stCondLst>
                                    <p:cond delay="0"/>
                                  </p:stCondLst>
                                  <p:childTnLst>
                                    <p:set>
                                      <p:cBhvr>
                                        <p:cTn id="78" dur="1" fill="hold">
                                          <p:stCondLst>
                                            <p:cond delay="0"/>
                                          </p:stCondLst>
                                        </p:cTn>
                                        <p:tgtEl>
                                          <p:spTgt spid="555"/>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558"/>
                                        </p:tgtEl>
                                        <p:attrNameLst>
                                          <p:attrName>style.visibility</p:attrName>
                                        </p:attrNameLst>
                                      </p:cBhvr>
                                      <p:to>
                                        <p:strVal val="visible"/>
                                      </p:to>
                                    </p:set>
                                  </p:childTnLst>
                                  <p:subTnLst>
                                    <p:set>
                                      <p:cBhvr override="childStyle">
                                        <p:cTn dur="1" fill="hold" display="0" masterRel="nextClick" afterEffect="1"/>
                                        <p:tgtEl>
                                          <p:spTgt spid="558"/>
                                        </p:tgtEl>
                                        <p:attrNameLst>
                                          <p:attrName>style.visibility</p:attrName>
                                        </p:attrNameLst>
                                      </p:cBhvr>
                                      <p:to>
                                        <p:strVal val="hidden"/>
                                      </p:to>
                                    </p:set>
                                  </p:subTnLst>
                                </p:cTn>
                              </p:par>
                              <p:par>
                                <p:cTn id="81" presetID="1" presetClass="entr" presetSubtype="0" fill="hold" grpId="0" nodeType="withEffect">
                                  <p:stCondLst>
                                    <p:cond delay="0"/>
                                  </p:stCondLst>
                                  <p:childTnLst>
                                    <p:set>
                                      <p:cBhvr>
                                        <p:cTn id="82" dur="1" fill="hold">
                                          <p:stCondLst>
                                            <p:cond delay="0"/>
                                          </p:stCondLst>
                                        </p:cTn>
                                        <p:tgtEl>
                                          <p:spTgt spid="56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86"/>
                                        </p:tgtEl>
                                        <p:attrNameLst>
                                          <p:attrName>style.visibility</p:attrName>
                                        </p:attrNameLst>
                                      </p:cBhvr>
                                      <p:to>
                                        <p:strVal val="visible"/>
                                      </p:to>
                                    </p:set>
                                  </p:childTnLst>
                                  <p:subTnLst>
                                    <p:set>
                                      <p:cBhvr override="childStyle">
                                        <p:cTn dur="1" fill="hold" display="0" masterRel="nextClick" afterEffect="1"/>
                                        <p:tgtEl>
                                          <p:spTgt spid="486"/>
                                        </p:tgtEl>
                                        <p:attrNameLst>
                                          <p:attrName>style.visibility</p:attrName>
                                        </p:attrNameLst>
                                      </p:cBhvr>
                                      <p:to>
                                        <p:strVal val="hidden"/>
                                      </p:to>
                                    </p:set>
                                  </p:subTnLst>
                                </p:cTn>
                              </p:par>
                              <p:par>
                                <p:cTn id="89" presetID="1" presetClass="entr" presetSubtype="0" fill="hold" nodeType="withEffect">
                                  <p:stCondLst>
                                    <p:cond delay="0"/>
                                  </p:stCondLst>
                                  <p:childTnLst>
                                    <p:set>
                                      <p:cBhvr>
                                        <p:cTn id="90" dur="1" fill="hold">
                                          <p:stCondLst>
                                            <p:cond delay="0"/>
                                          </p:stCondLst>
                                        </p:cTn>
                                        <p:tgtEl>
                                          <p:spTgt spid="5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16"/>
                                        </p:tgtEl>
                                        <p:attrNameLst>
                                          <p:attrName>style.visibility</p:attrName>
                                        </p:attrNameLst>
                                      </p:cBhvr>
                                      <p:to>
                                        <p:strVal val="visible"/>
                                      </p:to>
                                    </p:set>
                                  </p:childTnLst>
                                  <p:subTnLst>
                                    <p:set>
                                      <p:cBhvr override="childStyle">
                                        <p:cTn dur="1" fill="hold" display="0" masterRel="nextClick" afterEffect="1"/>
                                        <p:tgtEl>
                                          <p:spTgt spid="516"/>
                                        </p:tgtEl>
                                        <p:attrNameLst>
                                          <p:attrName>style.visibility</p:attrName>
                                        </p:attrNameLst>
                                      </p:cBhvr>
                                      <p:to>
                                        <p:strVal val="hidden"/>
                                      </p:to>
                                    </p:set>
                                  </p:sub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97" presetID="1" presetClass="entr" presetSubtype="0" fill="hold" grpId="0" nodeType="withEffect">
                                  <p:stCondLst>
                                    <p:cond delay="0"/>
                                  </p:stCondLst>
                                  <p:childTnLst>
                                    <p:set>
                                      <p:cBhvr>
                                        <p:cTn id="98" dur="1" fill="hold">
                                          <p:stCondLst>
                                            <p:cond delay="0"/>
                                          </p:stCondLst>
                                        </p:cTn>
                                        <p:tgtEl>
                                          <p:spTgt spid="522"/>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476"/>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80"/>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520"/>
                                        </p:tgtEl>
                                        <p:attrNameLst>
                                          <p:attrName>style.visibility</p:attrName>
                                        </p:attrNameLst>
                                      </p:cBhvr>
                                      <p:to>
                                        <p:strVal val="visible"/>
                                      </p:to>
                                    </p:set>
                                  </p:childTnLst>
                                  <p:subTnLst>
                                    <p:set>
                                      <p:cBhvr override="childStyle">
                                        <p:cTn dur="1" fill="hold" display="0" masterRel="nextClick" afterEffect="1"/>
                                        <p:tgtEl>
                                          <p:spTgt spid="520"/>
                                        </p:tgtEl>
                                        <p:attrNameLst>
                                          <p:attrName>style.visibility</p:attrName>
                                        </p:attrNameLst>
                                      </p:cBhvr>
                                      <p:to>
                                        <p:strVal val="hidden"/>
                                      </p:to>
                                    </p:set>
                                  </p:subTnLst>
                                </p:cTn>
                              </p:par>
                              <p:par>
                                <p:cTn id="105" presetID="1" presetClass="entr" presetSubtype="0" fill="hold" nodeType="withEffect">
                                  <p:stCondLst>
                                    <p:cond delay="0"/>
                                  </p:stCondLst>
                                  <p:childTnLst>
                                    <p:set>
                                      <p:cBhvr>
                                        <p:cTn id="106" dur="1" fill="hold">
                                          <p:stCondLst>
                                            <p:cond delay="0"/>
                                          </p:stCondLst>
                                        </p:cTn>
                                        <p:tgtEl>
                                          <p:spTgt spid="518"/>
                                        </p:tgtEl>
                                        <p:attrNameLst>
                                          <p:attrName>style.visibility</p:attrName>
                                        </p:attrNameLst>
                                      </p:cBhvr>
                                      <p:to>
                                        <p:strVal val="visible"/>
                                      </p:to>
                                    </p:set>
                                  </p:childTnLst>
                                  <p:subTnLst>
                                    <p:set>
                                      <p:cBhvr override="childStyle">
                                        <p:cTn dur="1" fill="hold" display="0" masterRel="nextClick" afterEffect="1"/>
                                        <p:tgtEl>
                                          <p:spTgt spid="518"/>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23"/>
                                        </p:tgtEl>
                                        <p:attrNameLst>
                                          <p:attrName>style.visibility</p:attrName>
                                        </p:attrNameLst>
                                      </p:cBhvr>
                                      <p:to>
                                        <p:strVal val="visible"/>
                                      </p:to>
                                    </p:set>
                                  </p:childTnLst>
                                  <p:subTnLst>
                                    <p:set>
                                      <p:cBhvr override="childStyle">
                                        <p:cTn dur="1" fill="hold" display="0" masterRel="nextClick" afterEffect="1"/>
                                        <p:tgtEl>
                                          <p:spTgt spid="523"/>
                                        </p:tgtEl>
                                        <p:attrNameLst>
                                          <p:attrName>style.visibility</p:attrName>
                                        </p:attrNameLst>
                                      </p:cBhvr>
                                      <p:to>
                                        <p:strVal val="hidden"/>
                                      </p:to>
                                    </p:set>
                                  </p:sub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113" presetID="1" presetClass="entr" presetSubtype="0" fill="hold" grpId="0" nodeType="withEffect">
                                  <p:stCondLst>
                                    <p:cond delay="0"/>
                                  </p:stCondLst>
                                  <p:childTnLst>
                                    <p:set>
                                      <p:cBhvr>
                                        <p:cTn id="114" dur="1" fill="hold">
                                          <p:stCondLst>
                                            <p:cond delay="0"/>
                                          </p:stCondLst>
                                        </p:cTn>
                                        <p:tgtEl>
                                          <p:spTgt spid="5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42"/>
                                        </p:tgtEl>
                                        <p:attrNameLst>
                                          <p:attrName>style.visibility</p:attrName>
                                        </p:attrNameLst>
                                      </p:cBhvr>
                                      <p:to>
                                        <p:strVal val="visible"/>
                                      </p:to>
                                    </p:set>
                                  </p:childTnLst>
                                  <p:subTnLst>
                                    <p:set>
                                      <p:cBhvr override="childStyle">
                                        <p:cTn dur="1" fill="hold" display="0" masterRel="nextClick" afterEffect="1"/>
                                        <p:tgtEl>
                                          <p:spTgt spid="542"/>
                                        </p:tgtEl>
                                        <p:attrNameLst>
                                          <p:attrName>style.visibility</p:attrName>
                                        </p:attrNameLst>
                                      </p:cBhvr>
                                      <p:to>
                                        <p:strVal val="hidden"/>
                                      </p:to>
                                    </p:set>
                                  </p:subTnLst>
                                </p:cTn>
                              </p:par>
                              <p:par>
                                <p:cTn id="117" presetID="1" presetClass="entr" presetSubtype="0" fill="hold" nodeType="withEffect">
                                  <p:stCondLst>
                                    <p:cond delay="0"/>
                                  </p:stCondLst>
                                  <p:childTnLst>
                                    <p:set>
                                      <p:cBhvr>
                                        <p:cTn id="118" dur="1" fill="hold">
                                          <p:stCondLst>
                                            <p:cond delay="0"/>
                                          </p:stCondLst>
                                        </p:cTn>
                                        <p:tgtEl>
                                          <p:spTgt spid="538"/>
                                        </p:tgtEl>
                                        <p:attrNameLst>
                                          <p:attrName>style.visibility</p:attrName>
                                        </p:attrNameLst>
                                      </p:cBhvr>
                                      <p:to>
                                        <p:strVal val="visible"/>
                                      </p:to>
                                    </p:set>
                                  </p:childTnLst>
                                </p:cTn>
                              </p:par>
                              <p:par>
                                <p:cTn id="119" presetID="1" presetClass="exit" presetSubtype="0" fill="hold" nodeType="withEffect">
                                  <p:stCondLst>
                                    <p:cond delay="0"/>
                                  </p:stCondLst>
                                  <p:childTnLst>
                                    <p:set>
                                      <p:cBhvr>
                                        <p:cTn id="120" dur="1" fill="hold">
                                          <p:stCondLst>
                                            <p:cond delay="0"/>
                                          </p:stCondLst>
                                        </p:cTn>
                                        <p:tgtEl>
                                          <p:spTgt spid="478"/>
                                        </p:tgtEl>
                                        <p:attrNameLst>
                                          <p:attrName>style.visibility</p:attrName>
                                        </p:attrNameLst>
                                      </p:cBhvr>
                                      <p:to>
                                        <p:strVal val="hidden"/>
                                      </p:to>
                                    </p:set>
                                  </p:childTnLst>
                                </p:cTn>
                              </p:par>
                              <p:par>
                                <p:cTn id="121" presetID="1" presetClass="entr" presetSubtype="0" fill="hold" nodeType="withEffect">
                                  <p:stCondLst>
                                    <p:cond delay="0"/>
                                  </p:stCondLst>
                                  <p:childTnLst>
                                    <p:set>
                                      <p:cBhvr>
                                        <p:cTn id="122" dur="1" fill="hold">
                                          <p:stCondLst>
                                            <p:cond delay="0"/>
                                          </p:stCondLst>
                                        </p:cTn>
                                        <p:tgtEl>
                                          <p:spTgt spid="526"/>
                                        </p:tgtEl>
                                        <p:attrNameLst>
                                          <p:attrName>style.visibility</p:attrName>
                                        </p:attrNameLst>
                                      </p:cBhvr>
                                      <p:to>
                                        <p:strVal val="visible"/>
                                      </p:to>
                                    </p:set>
                                  </p:childTnLst>
                                  <p:subTnLst>
                                    <p:set>
                                      <p:cBhvr override="childStyle">
                                        <p:cTn dur="1" fill="hold" display="0" masterRel="nextClick" afterEffect="1"/>
                                        <p:tgtEl>
                                          <p:spTgt spid="526"/>
                                        </p:tgtEl>
                                        <p:attrNameLst>
                                          <p:attrName>style.visibility</p:attrName>
                                        </p:attrNameLst>
                                      </p:cBhvr>
                                      <p:to>
                                        <p:strVal val="hidden"/>
                                      </p:to>
                                    </p:set>
                                  </p:sub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33"/>
                                        </p:tgtEl>
                                        <p:attrNameLst>
                                          <p:attrName>style.visibility</p:attrName>
                                        </p:attrNameLst>
                                      </p:cBhvr>
                                      <p:to>
                                        <p:strVal val="visible"/>
                                      </p:to>
                                    </p:set>
                                  </p:childTnLst>
                                  <p:subTnLst>
                                    <p:set>
                                      <p:cBhvr override="childStyle">
                                        <p:cTn dur="1" fill="hold" display="0" masterRel="nextClick" afterEffect="1"/>
                                        <p:tgtEl>
                                          <p:spTgt spid="533"/>
                                        </p:tgtEl>
                                        <p:attrNameLst>
                                          <p:attrName>style.visibility</p:attrName>
                                        </p:attrNameLst>
                                      </p:cBhvr>
                                      <p:to>
                                        <p:strVal val="hidden"/>
                                      </p:to>
                                    </p:set>
                                  </p:subTnLst>
                                </p:cTn>
                              </p:par>
                              <p:par>
                                <p:cTn id="127" presetID="1" presetClass="entr" presetSubtype="0" fill="hold" nodeType="withEffect">
                                  <p:stCondLst>
                                    <p:cond delay="0"/>
                                  </p:stCondLst>
                                  <p:childTnLst>
                                    <p:set>
                                      <p:cBhvr>
                                        <p:cTn id="128" dur="1" fill="hold">
                                          <p:stCondLst>
                                            <p:cond delay="0"/>
                                          </p:stCondLst>
                                        </p:cTn>
                                        <p:tgtEl>
                                          <p:spTgt spid="53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3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p:bldP spid="485" grpId="0" animBg="1"/>
      <p:bldP spid="486" grpId="0" animBg="1"/>
      <p:bldP spid="489" grpId="0" animBg="1"/>
      <p:bldP spid="500" grpId="0"/>
      <p:bldP spid="501" grpId="0"/>
      <p:bldP spid="503" grpId="0" animBg="1"/>
      <p:bldP spid="504" grpId="0" animBg="1"/>
      <p:bldP spid="515" grpId="0" animBg="1"/>
      <p:bldP spid="516" grpId="0" animBg="1"/>
      <p:bldP spid="523" grpId="0" animBg="1"/>
      <p:bldP spid="533" grpId="0" animBg="1"/>
      <p:bldP spid="551" grpId="0" animBg="1"/>
      <p:bldP spid="507" grpId="0" animBg="1"/>
      <p:bldP spid="560" grpId="0" animBg="1"/>
      <p:bldP spid="522" grpId="0" animBg="1"/>
      <p:bldP spid="524" grpId="0" animBg="1"/>
      <p:bldP spid="2" grpId="0"/>
      <p:bldP spid="59" grpId="0"/>
      <p:bldP spid="60" grpId="0"/>
      <p:bldP spid="61" grpId="0"/>
      <p:bldP spid="62" grpId="0"/>
      <p:bldP spid="63" grpId="0"/>
      <p:bldP spid="64"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841276"/>
            <a:ext cx="8387201" cy="2646878"/>
          </a:xfrm>
          <a:prstGeom prst="rect">
            <a:avLst/>
          </a:prstGeom>
        </p:spPr>
        <p:txBody>
          <a:bodyPr wrap="square" anchor="t">
            <a:spAutoFit/>
          </a:bodyPr>
          <a:lstStyle/>
          <a:p>
            <a:pPr algn="just">
              <a:spcBef>
                <a:spcPts val="600"/>
              </a:spcBef>
              <a:spcAft>
                <a:spcPts val="600"/>
              </a:spcAft>
            </a:pPr>
            <a:r>
              <a:rPr lang="pt-BR" b="1" dirty="0">
                <a:solidFill>
                  <a:srgbClr val="FF0000"/>
                </a:solidFill>
                <a:cs typeface="Arial" panose="020B0604020202020204" pitchFamily="34" charset="0"/>
              </a:rPr>
              <a:t>Dificuldades:</a:t>
            </a:r>
          </a:p>
          <a:p>
            <a:pPr marL="285750" indent="-285750" algn="just">
              <a:spcBef>
                <a:spcPts val="600"/>
              </a:spcBef>
              <a:spcAft>
                <a:spcPts val="600"/>
              </a:spcAft>
              <a:buFont typeface="Arial" pitchFamily="34" charset="0"/>
              <a:buChar char="•"/>
            </a:pPr>
            <a:r>
              <a:rPr lang="pt-BR" dirty="0">
                <a:cs typeface="Arial" panose="020B0604020202020204" pitchFamily="34" charset="0"/>
              </a:rPr>
              <a:t>Problemas combinatoriais de grande escala, não-diferenciável, não-lineares;</a:t>
            </a:r>
          </a:p>
          <a:p>
            <a:pPr marL="285750" indent="-285750" algn="just">
              <a:spcBef>
                <a:spcPts val="600"/>
              </a:spcBef>
              <a:spcAft>
                <a:spcPts val="600"/>
              </a:spcAft>
              <a:buFont typeface="Arial" pitchFamily="34" charset="0"/>
              <a:buChar char="•"/>
            </a:pPr>
            <a:r>
              <a:rPr lang="pt-BR" dirty="0">
                <a:cs typeface="Arial" panose="020B0604020202020204" pitchFamily="34" charset="0"/>
              </a:rPr>
              <a:t>Restrições técnico operacionais do sistema: níveis de tensão, ampacidade e configuração radial da rede.</a:t>
            </a:r>
          </a:p>
          <a:p>
            <a:pPr marL="285750" indent="-285750" algn="just">
              <a:spcBef>
                <a:spcPts val="600"/>
              </a:spcBef>
              <a:spcAft>
                <a:spcPts val="600"/>
              </a:spcAft>
              <a:buFont typeface="Arial" pitchFamily="34" charset="0"/>
              <a:buChar char="•"/>
            </a:pPr>
            <a:r>
              <a:rPr lang="pt-BR" dirty="0">
                <a:cs typeface="Arial" panose="020B0604020202020204" pitchFamily="34" charset="0"/>
              </a:rPr>
              <a:t>A maioria dos trabalhos científicos apresenta premissas simplificadores da rede de distribuição.</a:t>
            </a:r>
          </a:p>
          <a:p>
            <a:pPr algn="ctr">
              <a:spcBef>
                <a:spcPts val="600"/>
              </a:spcBef>
              <a:spcAft>
                <a:spcPts val="600"/>
              </a:spcAft>
            </a:pPr>
            <a:r>
              <a:rPr lang="pt-BR" b="1" dirty="0">
                <a:solidFill>
                  <a:srgbClr val="FF0000"/>
                </a:solidFill>
                <a:cs typeface="Arial" panose="020B0604020202020204" pitchFamily="34" charset="0"/>
              </a:rPr>
              <a:t>A literatura científica apresenta diversas </a:t>
            </a:r>
            <a:r>
              <a:rPr lang="pt-BR" b="1" dirty="0" err="1">
                <a:solidFill>
                  <a:srgbClr val="FF0000"/>
                </a:solidFill>
                <a:cs typeface="Arial" panose="020B0604020202020204" pitchFamily="34" charset="0"/>
              </a:rPr>
              <a:t>abordagems</a:t>
            </a:r>
            <a:r>
              <a:rPr lang="pt-BR" b="1" dirty="0">
                <a:solidFill>
                  <a:srgbClr val="FF0000"/>
                </a:solidFill>
                <a:cs typeface="Arial" panose="020B0604020202020204" pitchFamily="34" charset="0"/>
              </a:rPr>
              <a:t> para a solução do problema.</a:t>
            </a:r>
            <a:endParaRPr lang="pt-BR" dirty="0">
              <a:cs typeface="Arial" panose="020B0604020202020204" pitchFamily="34" charset="0"/>
            </a:endParaRPr>
          </a:p>
        </p:txBody>
      </p:sp>
    </p:spTree>
    <p:extLst>
      <p:ext uri="{BB962C8B-B14F-4D97-AF65-F5344CB8AC3E}">
        <p14:creationId xmlns:p14="http://schemas.microsoft.com/office/powerpoint/2010/main" val="16384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4770537"/>
          </a:xfrm>
          <a:prstGeom prst="rect">
            <a:avLst/>
          </a:prstGeom>
        </p:spPr>
        <p:txBody>
          <a:bodyPr wrap="square">
            <a:spAutoFit/>
          </a:bodyPr>
          <a:lstStyle/>
          <a:p>
            <a:pPr algn="just">
              <a:spcBef>
                <a:spcPts val="600"/>
              </a:spcBef>
            </a:pPr>
            <a:r>
              <a:rPr lang="pt-BR" b="1" dirty="0">
                <a:solidFill>
                  <a:srgbClr val="FF0000"/>
                </a:solidFill>
                <a:cs typeface="Arial" panose="020B0604020202020204" pitchFamily="34" charset="0"/>
              </a:rPr>
              <a:t>Inovações do trabalho:</a:t>
            </a:r>
          </a:p>
          <a:p>
            <a:pPr marL="285750" indent="-285750" algn="just">
              <a:spcBef>
                <a:spcPts val="600"/>
              </a:spcBef>
              <a:buFont typeface="Arial" pitchFamily="34" charset="0"/>
              <a:buChar char="•"/>
            </a:pPr>
            <a:r>
              <a:rPr lang="pt-BR" dirty="0">
                <a:cs typeface="Arial" panose="020B0604020202020204" pitchFamily="34" charset="0"/>
              </a:rPr>
              <a:t>Desenvolvimento de metodologia - </a:t>
            </a:r>
            <a:r>
              <a:rPr lang="pt-BR" b="1" dirty="0">
                <a:solidFill>
                  <a:srgbClr val="FF0000"/>
                </a:solidFill>
                <a:cs typeface="Arial" panose="020B0604020202020204" pitchFamily="34" charset="0"/>
              </a:rPr>
              <a:t>Iterative Branch Exchange </a:t>
            </a:r>
            <a:r>
              <a:rPr lang="pt-BR" dirty="0">
                <a:cs typeface="Arial" panose="020B0604020202020204" pitchFamily="34" charset="0"/>
              </a:rPr>
              <a:t>– </a:t>
            </a:r>
            <a:r>
              <a:rPr lang="pt-BR" b="1" dirty="0">
                <a:solidFill>
                  <a:srgbClr val="FF0000"/>
                </a:solidFill>
                <a:cs typeface="Arial" panose="020B0604020202020204" pitchFamily="34" charset="0"/>
              </a:rPr>
              <a:t>IBE</a:t>
            </a:r>
            <a:r>
              <a:rPr lang="pt-BR" dirty="0">
                <a:cs typeface="Arial" panose="020B0604020202020204" pitchFamily="34" charset="0"/>
              </a:rPr>
              <a:t> combinando a heurística </a:t>
            </a:r>
            <a:r>
              <a:rPr lang="pt-BR" dirty="0">
                <a:solidFill>
                  <a:srgbClr val="FF0000"/>
                </a:solidFill>
                <a:cs typeface="Arial" panose="020B0604020202020204" pitchFamily="34" charset="0"/>
              </a:rPr>
              <a:t>Branch Exchange</a:t>
            </a:r>
            <a:r>
              <a:rPr lang="pt-BR" dirty="0">
                <a:cs typeface="Arial" panose="020B0604020202020204" pitchFamily="34" charset="0"/>
              </a:rPr>
              <a:t>, metaheurísticas evolucionárias, teoria de grafos e </a:t>
            </a:r>
            <a:r>
              <a:rPr lang="pt-BR" dirty="0">
                <a:solidFill>
                  <a:srgbClr val="FF0000"/>
                </a:solidFill>
                <a:cs typeface="Arial" panose="020B0604020202020204" pitchFamily="34" charset="0"/>
              </a:rPr>
              <a:t>teoria de agrupamentos </a:t>
            </a:r>
            <a:r>
              <a:rPr lang="pt-BR" dirty="0">
                <a:cs typeface="Arial" panose="020B0604020202020204" pitchFamily="34" charset="0"/>
              </a:rPr>
              <a:t>para a solução do problema de forma eficiente (e.g. poucas execuções de </a:t>
            </a:r>
            <a:r>
              <a:rPr lang="pt-BR" dirty="0">
                <a:solidFill>
                  <a:srgbClr val="FF0000"/>
                </a:solidFill>
                <a:cs typeface="Arial" panose="020B0604020202020204" pitchFamily="34" charset="0"/>
              </a:rPr>
              <a:t>Fluxo de potência</a:t>
            </a:r>
            <a:r>
              <a:rPr lang="pt-BR" dirty="0">
                <a:cs typeface="Arial" panose="020B0604020202020204" pitchFamily="34" charset="0"/>
              </a:rPr>
              <a:t>).</a:t>
            </a:r>
          </a:p>
          <a:p>
            <a:pPr marL="285750" indent="-285750" algn="just">
              <a:spcBef>
                <a:spcPts val="1800"/>
              </a:spcBef>
              <a:buFont typeface="Arial" pitchFamily="34" charset="0"/>
              <a:buChar char="•"/>
            </a:pPr>
            <a:r>
              <a:rPr lang="pt-BR" dirty="0">
                <a:cs typeface="Arial" panose="020B0604020202020204" pitchFamily="34" charset="0"/>
              </a:rPr>
              <a:t>Proposição de restrição de tensão ao modelo de otimização, possibilitando a aplicação da IBE em </a:t>
            </a:r>
            <a:r>
              <a:rPr lang="pt-BR" dirty="0">
                <a:solidFill>
                  <a:srgbClr val="FF0000"/>
                </a:solidFill>
                <a:cs typeface="Arial" panose="020B0604020202020204" pitchFamily="34" charset="0"/>
              </a:rPr>
              <a:t>alimentadores reais</a:t>
            </a:r>
            <a:r>
              <a:rPr lang="pt-BR" dirty="0">
                <a:cs typeface="Arial" panose="020B0604020202020204" pitchFamily="34" charset="0"/>
              </a:rPr>
              <a:t>.</a:t>
            </a:r>
          </a:p>
          <a:p>
            <a:pPr marL="285750" indent="-285750" algn="just">
              <a:spcBef>
                <a:spcPts val="1800"/>
              </a:spcBef>
              <a:buFont typeface="Arial" pitchFamily="34" charset="0"/>
              <a:buChar char="•"/>
            </a:pPr>
            <a:r>
              <a:rPr lang="pt-BR" dirty="0">
                <a:cs typeface="Arial" panose="020B0604020202020204" pitchFamily="34" charset="0"/>
              </a:rPr>
              <a:t>Modificação da equação de Baran &amp; Wu para estimação de perdas.</a:t>
            </a:r>
          </a:p>
          <a:p>
            <a:pPr marL="285750" indent="-285750" algn="just">
              <a:spcBef>
                <a:spcPts val="1800"/>
              </a:spcBef>
              <a:buFont typeface="Arial" pitchFamily="34" charset="0"/>
              <a:buChar char="•"/>
            </a:pPr>
            <a:r>
              <a:rPr lang="pt-BR" dirty="0">
                <a:cs typeface="Arial" panose="020B0604020202020204" pitchFamily="34" charset="0"/>
              </a:rPr>
              <a:t>Proposição de modelo do SDEE mais adequado à apuração das perdas técnicas.</a:t>
            </a:r>
          </a:p>
          <a:p>
            <a:pPr marL="742950" lvl="1" indent="-285750" algn="just">
              <a:spcBef>
                <a:spcPts val="600"/>
              </a:spcBef>
              <a:buFont typeface="Arial" pitchFamily="34" charset="0"/>
              <a:buChar char="•"/>
            </a:pPr>
            <a:r>
              <a:rPr lang="pt-BR" b="1" dirty="0">
                <a:cs typeface="Arial" panose="020B0604020202020204" pitchFamily="34" charset="0"/>
              </a:rPr>
              <a:t>Equipamentos</a:t>
            </a:r>
            <a:r>
              <a:rPr lang="pt-BR" dirty="0">
                <a:cs typeface="Arial" panose="020B0604020202020204" pitchFamily="34" charset="0"/>
              </a:rPr>
              <a:t>: </a:t>
            </a:r>
            <a:r>
              <a:rPr lang="pt-BR" dirty="0">
                <a:solidFill>
                  <a:srgbClr val="FF0000"/>
                </a:solidFill>
                <a:cs typeface="Arial" panose="020B0604020202020204" pitchFamily="34" charset="0"/>
              </a:rPr>
              <a:t>reguladores de tensão</a:t>
            </a:r>
            <a:r>
              <a:rPr lang="pt-BR" dirty="0">
                <a:cs typeface="Arial" panose="020B0604020202020204" pitchFamily="34" charset="0"/>
              </a:rPr>
              <a:t>, </a:t>
            </a:r>
            <a:r>
              <a:rPr lang="pt-BR" dirty="0">
                <a:solidFill>
                  <a:srgbClr val="FF0000"/>
                </a:solidFill>
                <a:cs typeface="Arial" panose="020B0604020202020204" pitchFamily="34" charset="0"/>
              </a:rPr>
              <a:t>transformadores</a:t>
            </a:r>
            <a:r>
              <a:rPr lang="pt-BR" dirty="0">
                <a:cs typeface="Arial" panose="020B0604020202020204" pitchFamily="34" charset="0"/>
              </a:rPr>
              <a:t>, GD (MT e BT);</a:t>
            </a:r>
          </a:p>
          <a:p>
            <a:pPr marL="742950" lvl="1" indent="-285750" algn="just">
              <a:spcBef>
                <a:spcPts val="600"/>
              </a:spcBef>
              <a:buFont typeface="Arial" pitchFamily="34" charset="0"/>
              <a:buChar char="•"/>
            </a:pPr>
            <a:r>
              <a:rPr lang="pt-BR" b="1" dirty="0">
                <a:cs typeface="Arial" panose="020B0604020202020204" pitchFamily="34" charset="0"/>
              </a:rPr>
              <a:t>Modelo de linha: </a:t>
            </a:r>
            <a:r>
              <a:rPr lang="pt-BR" dirty="0">
                <a:cs typeface="Arial" panose="020B0604020202020204" pitchFamily="34" charset="0"/>
              </a:rPr>
              <a:t>seq. + e 0 (uso de dados da resistividade do solo de MG);</a:t>
            </a:r>
          </a:p>
          <a:p>
            <a:pPr marL="742950" lvl="1" indent="-285750" algn="just">
              <a:spcBef>
                <a:spcPts val="600"/>
              </a:spcBef>
              <a:buFont typeface="Arial" pitchFamily="34" charset="0"/>
              <a:buChar char="•"/>
            </a:pPr>
            <a:r>
              <a:rPr lang="pt-BR" b="1" dirty="0">
                <a:cs typeface="Arial" panose="020B0604020202020204" pitchFamily="34" charset="0"/>
              </a:rPr>
              <a:t>Modelo de carga</a:t>
            </a:r>
            <a:r>
              <a:rPr lang="pt-BR" dirty="0">
                <a:cs typeface="Arial" panose="020B0604020202020204" pitchFamily="34" charset="0"/>
              </a:rPr>
              <a:t>: </a:t>
            </a:r>
            <a:r>
              <a:rPr lang="pt-BR" dirty="0">
                <a:solidFill>
                  <a:srgbClr val="FF0000"/>
                </a:solidFill>
                <a:cs typeface="Arial" panose="020B0604020202020204" pitchFamily="34" charset="0"/>
              </a:rPr>
              <a:t>cargas dependentes da tensão </a:t>
            </a:r>
            <a:r>
              <a:rPr lang="pt-BR" dirty="0">
                <a:cs typeface="Arial" panose="020B0604020202020204" pitchFamily="34" charset="0"/>
              </a:rPr>
              <a:t>(</a:t>
            </a:r>
            <a:r>
              <a:rPr lang="pt-BR" dirty="0" err="1">
                <a:cs typeface="Arial" panose="020B0604020202020204" pitchFamily="34" charset="0"/>
              </a:rPr>
              <a:t>e.g</a:t>
            </a:r>
            <a:r>
              <a:rPr lang="pt-BR" dirty="0">
                <a:cs typeface="Arial" panose="020B0604020202020204" pitchFamily="34" charset="0"/>
              </a:rPr>
              <a:t> mod. ANEEL).</a:t>
            </a:r>
          </a:p>
          <a:p>
            <a:pPr marL="285750" indent="-285750" algn="just">
              <a:spcBef>
                <a:spcPts val="600"/>
              </a:spcBef>
              <a:buFont typeface="Arial" pitchFamily="34" charset="0"/>
              <a:buChar char="•"/>
            </a:pPr>
            <a:r>
              <a:rPr lang="pt-BR" dirty="0">
                <a:cs typeface="Arial" panose="020B0604020202020204" pitchFamily="34" charset="0"/>
              </a:rPr>
              <a:t>Aplicação da IBE em alimentadores reais com 3 estudos de caso.</a:t>
            </a:r>
          </a:p>
        </p:txBody>
      </p:sp>
    </p:spTree>
    <p:extLst>
      <p:ext uri="{BB962C8B-B14F-4D97-AF65-F5344CB8AC3E}">
        <p14:creationId xmlns:p14="http://schemas.microsoft.com/office/powerpoint/2010/main" val="79078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7" name="Date Placeholder 6"/>
          <p:cNvSpPr>
            <a:spLocks noGrp="1"/>
          </p:cNvSpPr>
          <p:nvPr>
            <p:ph type="dt" sz="half" idx="2"/>
          </p:nvPr>
        </p:nvSpPr>
        <p:spPr/>
        <p:txBody>
          <a:bodyPr/>
          <a:lstStyle/>
          <a:p>
            <a:pPr algn="r"/>
            <a:fld id="{DF3D6AC6-5C96-40DD-AF9B-E0623CAA2675}" type="datetime10">
              <a:rPr kumimoji="0" lang="pt-BR" sz="1000" smtClean="0">
                <a:solidFill>
                  <a:schemeClr val="tx1">
                    <a:tint val="65000"/>
                  </a:schemeClr>
                </a:solidFill>
              </a:rPr>
              <a:t>13:10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4" name="CaixaDeTexto 3"/>
          <p:cNvSpPr txBox="1"/>
          <p:nvPr/>
        </p:nvSpPr>
        <p:spPr>
          <a:xfrm>
            <a:off x="323528" y="697260"/>
            <a:ext cx="8287072" cy="3693319"/>
          </a:xfrm>
          <a:prstGeom prst="rect">
            <a:avLst/>
          </a:prstGeom>
          <a:noFill/>
        </p:spPr>
        <p:txBody>
          <a:bodyPr wrap="square" rtlCol="0">
            <a:spAutoFit/>
          </a:bodyPr>
          <a:lstStyle/>
          <a:p>
            <a:pPr algn="just">
              <a:lnSpc>
                <a:spcPct val="200000"/>
              </a:lnSpc>
            </a:pPr>
            <a:r>
              <a:rPr lang="pt-BR" b="1" dirty="0">
                <a:solidFill>
                  <a:srgbClr val="FF0000"/>
                </a:solidFill>
              </a:rPr>
              <a:t>Contribuições do trabalho</a:t>
            </a:r>
          </a:p>
          <a:p>
            <a:pPr algn="just">
              <a:lnSpc>
                <a:spcPct val="200000"/>
              </a:lnSpc>
            </a:pPr>
            <a:r>
              <a:rPr lang="pt-BR" b="1" dirty="0"/>
              <a:t>Concessionária</a:t>
            </a:r>
            <a:r>
              <a:rPr lang="en-US" b="1" dirty="0"/>
              <a:t>:</a:t>
            </a:r>
            <a:endParaRPr lang="pt-BR" b="1" dirty="0"/>
          </a:p>
          <a:p>
            <a:pPr marL="285750" indent="-285750" algn="just">
              <a:buFont typeface="Arial" pitchFamily="34" charset="0"/>
              <a:buChar char="•"/>
            </a:pPr>
            <a:r>
              <a:rPr lang="pt-BR" dirty="0"/>
              <a:t>Ganhos financeiros (redução dos custos com compra de energia); </a:t>
            </a:r>
          </a:p>
          <a:p>
            <a:pPr marL="285750" indent="-285750" algn="just">
              <a:buFont typeface="Arial" pitchFamily="34" charset="0"/>
              <a:buChar char="•"/>
            </a:pPr>
            <a:r>
              <a:rPr lang="pt-BR" dirty="0"/>
              <a:t>Postergação</a:t>
            </a:r>
            <a:r>
              <a:rPr lang="en-US" dirty="0"/>
              <a:t> de </a:t>
            </a:r>
            <a:r>
              <a:rPr lang="pt-BR" dirty="0"/>
              <a:t>investimentos</a:t>
            </a:r>
            <a:r>
              <a:rPr lang="en-US" dirty="0"/>
              <a:t>;</a:t>
            </a:r>
          </a:p>
          <a:p>
            <a:pPr marL="285750" indent="-285750" algn="just">
              <a:buFont typeface="Arial" pitchFamily="34" charset="0"/>
              <a:buChar char="•"/>
            </a:pPr>
            <a:r>
              <a:rPr lang="pt-BR" dirty="0"/>
              <a:t>Melhor</a:t>
            </a:r>
            <a:r>
              <a:rPr lang="en-US" dirty="0"/>
              <a:t> </a:t>
            </a:r>
            <a:r>
              <a:rPr lang="pt-BR" dirty="0"/>
              <a:t>aproveitamento</a:t>
            </a:r>
            <a:r>
              <a:rPr lang="en-US" dirty="0"/>
              <a:t> dos </a:t>
            </a:r>
            <a:r>
              <a:rPr lang="pt-BR" dirty="0"/>
              <a:t>ativos</a:t>
            </a:r>
            <a:r>
              <a:rPr lang="en-US" dirty="0"/>
              <a:t> </a:t>
            </a:r>
            <a:r>
              <a:rPr lang="en-US" dirty="0" err="1"/>
              <a:t>existentes</a:t>
            </a:r>
            <a:r>
              <a:rPr lang="en-US" dirty="0"/>
              <a:t>.</a:t>
            </a:r>
          </a:p>
          <a:p>
            <a:pPr marL="285750" indent="-285750" algn="just">
              <a:buFont typeface="Arial" pitchFamily="34" charset="0"/>
              <a:buChar char="•"/>
            </a:pPr>
            <a:endParaRPr lang="en-US" dirty="0"/>
          </a:p>
          <a:p>
            <a:pPr algn="just"/>
            <a:r>
              <a:rPr lang="pt-BR" b="1" dirty="0"/>
              <a:t>Meio</a:t>
            </a:r>
            <a:r>
              <a:rPr lang="en-US" b="1" dirty="0"/>
              <a:t> </a:t>
            </a:r>
            <a:r>
              <a:rPr lang="pt-BR" b="1" dirty="0"/>
              <a:t>ambiente</a:t>
            </a:r>
            <a:r>
              <a:rPr lang="en-US" b="1" dirty="0"/>
              <a:t>: </a:t>
            </a:r>
          </a:p>
          <a:p>
            <a:pPr marL="285750" indent="-285750" algn="just">
              <a:buFont typeface="Arial" pitchFamily="34" charset="0"/>
              <a:buChar char="•"/>
            </a:pPr>
            <a:r>
              <a:rPr lang="pt-BR" dirty="0"/>
              <a:t>Redução</a:t>
            </a:r>
            <a:r>
              <a:rPr lang="en-US" dirty="0"/>
              <a:t> da </a:t>
            </a:r>
            <a:r>
              <a:rPr lang="pt-BR" dirty="0"/>
              <a:t>emissão</a:t>
            </a:r>
            <a:r>
              <a:rPr lang="en-US" dirty="0"/>
              <a:t> de </a:t>
            </a:r>
            <a:r>
              <a:rPr lang="pt-BR" dirty="0"/>
              <a:t>poluentes.</a:t>
            </a:r>
            <a:endParaRPr lang="en-US" dirty="0"/>
          </a:p>
          <a:p>
            <a:pPr algn="just">
              <a:lnSpc>
                <a:spcPct val="200000"/>
              </a:lnSpc>
            </a:pPr>
            <a:r>
              <a:rPr lang="pt-BR" b="1" dirty="0"/>
              <a:t>Sociedade</a:t>
            </a:r>
            <a:r>
              <a:rPr lang="en-US" b="1" dirty="0"/>
              <a:t>: </a:t>
            </a:r>
          </a:p>
          <a:p>
            <a:pPr marL="285750" indent="-285750" algn="just">
              <a:buFont typeface="Arial" pitchFamily="34" charset="0"/>
              <a:buChar char="•"/>
            </a:pPr>
            <a:r>
              <a:rPr lang="pt-BR" dirty="0"/>
              <a:t>Modicidade</a:t>
            </a:r>
            <a:r>
              <a:rPr lang="en-US" dirty="0"/>
              <a:t> </a:t>
            </a:r>
            <a:r>
              <a:rPr lang="pt-BR" dirty="0"/>
              <a:t>tarifária</a:t>
            </a:r>
            <a:r>
              <a:rPr lang="en-US" dirty="0"/>
              <a:t>.</a:t>
            </a:r>
            <a:endParaRPr lang="pt-BR" dirty="0"/>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994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tchbook">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4909</Words>
  <Application>Microsoft Office PowerPoint</Application>
  <PresentationFormat>Apresentação na tela (16:10)</PresentationFormat>
  <Paragraphs>704</Paragraphs>
  <Slides>65</Slides>
  <Notes>25</Notes>
  <HiddenSlides>1</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65</vt:i4>
      </vt:variant>
    </vt:vector>
  </HeadingPairs>
  <TitlesOfParts>
    <vt:vector size="71" baseType="lpstr">
      <vt:lpstr>Arial</vt:lpstr>
      <vt:lpstr>Calibri</vt:lpstr>
      <vt:lpstr>Calibri Light</vt:lpstr>
      <vt:lpstr>Cambria Math</vt:lpstr>
      <vt:lpstr>Pitchbook</vt:lpstr>
      <vt:lpstr>Personalizar design</vt:lpstr>
      <vt:lpstr>Apresentação do PowerPoint</vt:lpstr>
      <vt:lpstr>Apresentação do PowerPoint</vt:lpstr>
      <vt:lpstr>Apresentação do PowerPoint</vt:lpstr>
      <vt:lpstr>Apresentação do Problema</vt:lpstr>
      <vt:lpstr>Apresentação do Problema</vt:lpstr>
      <vt:lpstr>Apresentação do Problema</vt:lpstr>
      <vt:lpstr>Apresentação do Problema</vt:lpstr>
      <vt:lpstr>Apresentação do Problema</vt:lpstr>
      <vt:lpstr>Apresentação do Problema</vt:lpstr>
      <vt:lpstr>Apresentação do PowerPoint</vt:lpstr>
      <vt:lpstr>Apresentação do PowerPoint</vt:lpstr>
      <vt:lpstr>Apresentação do PowerPoint</vt:lpstr>
      <vt:lpstr>Apresentação do PowerPoint</vt:lpstr>
      <vt:lpstr>Apresentação do PowerPoint</vt:lpstr>
      <vt:lpstr>Modelo do SDEE</vt:lpstr>
      <vt:lpstr>Modelo do SDEE</vt:lpstr>
      <vt:lpstr>Modelo do SDEE</vt:lpstr>
      <vt:lpstr>Modelo do SDEE</vt:lpstr>
      <vt:lpstr>Modelo do SDEE</vt:lpstr>
      <vt:lpstr>Modelo do SDEE</vt:lpstr>
      <vt:lpstr>Modelo do SDEE</vt:lpstr>
      <vt:lpstr>Modelo do SDEE</vt:lpstr>
      <vt:lpstr>Modelo do SDEE</vt:lpstr>
      <vt:lpstr>Modelo do SDEE</vt:lpstr>
      <vt:lpstr>Modelo do SDEE</vt:lpstr>
      <vt:lpstr>Apresentação do PowerPoint</vt:lpstr>
      <vt:lpstr>Fluxo de Potência</vt:lpstr>
      <vt:lpstr>Fluxo de Potência</vt:lpstr>
      <vt:lpstr>Modelo Matemático</vt:lpstr>
      <vt:lpstr>Modelo Matemático</vt:lpstr>
      <vt:lpstr>Modelo Matemático</vt:lpstr>
      <vt:lpstr>Modelo Matemático</vt:lpstr>
      <vt:lpstr>Modelo Matemático</vt:lpstr>
      <vt:lpstr>Modelo Matemático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Redes de teste IEEE</vt:lpstr>
      <vt:lpstr>Redes de teste IEEE</vt:lpstr>
      <vt:lpstr>Redes de teste IEEE</vt:lpstr>
      <vt:lpstr>Redes de teste IEEE</vt:lpstr>
      <vt:lpstr>Redes de teste IEEE</vt:lpstr>
      <vt:lpstr>Apresentação do PowerPoint</vt:lpstr>
      <vt:lpstr>Resultados</vt:lpstr>
      <vt:lpstr>Resultados</vt:lpstr>
      <vt:lpstr>Resultados</vt:lpstr>
      <vt:lpstr>Resultados</vt:lpstr>
      <vt:lpstr>Resultados</vt:lpstr>
      <vt:lpstr>Resultados</vt:lpstr>
      <vt:lpstr>Apresentação do PowerPoint</vt:lpstr>
      <vt:lpstr>Apresentação do PowerPoint</vt:lpstr>
      <vt:lpstr>Conclusões</vt:lpstr>
      <vt:lpstr>Conclusões</vt:lpstr>
      <vt:lpstr>Agradecimentos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2012-11-27T20:06:33Z</dcterms:created>
  <dcterms:modified xsi:type="dcterms:W3CDTF">2024-06-22T14:03:41Z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1046</vt:i4>
  </property>
  <property fmtid="{D5CDD505-2E9C-101B-9397-08002B2CF9AE}" pid="3" name="_Version">
    <vt:lpwstr>12.0.4518</vt:lpwstr>
  </property>
</Properties>
</file>